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76"/>
  </p:notesMasterIdLst>
  <p:sldIdLst>
    <p:sldId id="256" r:id="rId2"/>
    <p:sldId id="257" r:id="rId3"/>
    <p:sldId id="303" r:id="rId4"/>
    <p:sldId id="306" r:id="rId5"/>
    <p:sldId id="314" r:id="rId6"/>
    <p:sldId id="315" r:id="rId7"/>
    <p:sldId id="319" r:id="rId8"/>
    <p:sldId id="317" r:id="rId9"/>
    <p:sldId id="316" r:id="rId10"/>
    <p:sldId id="323" r:id="rId11"/>
    <p:sldId id="321" r:id="rId12"/>
    <p:sldId id="374" r:id="rId13"/>
    <p:sldId id="373" r:id="rId14"/>
    <p:sldId id="322" r:id="rId15"/>
    <p:sldId id="324" r:id="rId16"/>
    <p:sldId id="375" r:id="rId17"/>
    <p:sldId id="325" r:id="rId18"/>
    <p:sldId id="326" r:id="rId19"/>
    <p:sldId id="327" r:id="rId20"/>
    <p:sldId id="328" r:id="rId21"/>
    <p:sldId id="318" r:id="rId22"/>
    <p:sldId id="304" r:id="rId23"/>
    <p:sldId id="308" r:id="rId24"/>
    <p:sldId id="307" r:id="rId25"/>
    <p:sldId id="309" r:id="rId26"/>
    <p:sldId id="310" r:id="rId27"/>
    <p:sldId id="311" r:id="rId28"/>
    <p:sldId id="312" r:id="rId29"/>
    <p:sldId id="313" r:id="rId30"/>
    <p:sldId id="329" r:id="rId31"/>
    <p:sldId id="352" r:id="rId32"/>
    <p:sldId id="376" r:id="rId33"/>
    <p:sldId id="305" r:id="rId34"/>
    <p:sldId id="344" r:id="rId35"/>
    <p:sldId id="330" r:id="rId36"/>
    <p:sldId id="331" r:id="rId37"/>
    <p:sldId id="332" r:id="rId38"/>
    <p:sldId id="334" r:id="rId39"/>
    <p:sldId id="335" r:id="rId40"/>
    <p:sldId id="336" r:id="rId41"/>
    <p:sldId id="337" r:id="rId42"/>
    <p:sldId id="345" r:id="rId43"/>
    <p:sldId id="354" r:id="rId44"/>
    <p:sldId id="357" r:id="rId45"/>
    <p:sldId id="355" r:id="rId46"/>
    <p:sldId id="356" r:id="rId47"/>
    <p:sldId id="358" r:id="rId48"/>
    <p:sldId id="359" r:id="rId49"/>
    <p:sldId id="360" r:id="rId50"/>
    <p:sldId id="361" r:id="rId51"/>
    <p:sldId id="362" r:id="rId52"/>
    <p:sldId id="363" r:id="rId53"/>
    <p:sldId id="338" r:id="rId54"/>
    <p:sldId id="377" r:id="rId55"/>
    <p:sldId id="339" r:id="rId56"/>
    <p:sldId id="351" r:id="rId57"/>
    <p:sldId id="340" r:id="rId58"/>
    <p:sldId id="341" r:id="rId59"/>
    <p:sldId id="378" r:id="rId60"/>
    <p:sldId id="346" r:id="rId61"/>
    <p:sldId id="379" r:id="rId62"/>
    <p:sldId id="347" r:id="rId63"/>
    <p:sldId id="380" r:id="rId64"/>
    <p:sldId id="348" r:id="rId65"/>
    <p:sldId id="364" r:id="rId66"/>
    <p:sldId id="372" r:id="rId67"/>
    <p:sldId id="381" r:id="rId68"/>
    <p:sldId id="349" r:id="rId69"/>
    <p:sldId id="368" r:id="rId70"/>
    <p:sldId id="353" r:id="rId71"/>
    <p:sldId id="350" r:id="rId72"/>
    <p:sldId id="370" r:id="rId73"/>
    <p:sldId id="371" r:id="rId74"/>
    <p:sldId id="301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257"/>
          </p14:sldIdLst>
        </p14:section>
        <p14:section name="channel" id="{148FA8C7-D0F7-D049-81A9-6EB3443E076F}">
          <p14:sldIdLst>
            <p14:sldId id="303"/>
            <p14:sldId id="306"/>
            <p14:sldId id="314"/>
            <p14:sldId id="315"/>
            <p14:sldId id="319"/>
            <p14:sldId id="317"/>
            <p14:sldId id="316"/>
            <p14:sldId id="323"/>
            <p14:sldId id="321"/>
            <p14:sldId id="374"/>
            <p14:sldId id="373"/>
            <p14:sldId id="322"/>
            <p14:sldId id="324"/>
            <p14:sldId id="375"/>
            <p14:sldId id="325"/>
            <p14:sldId id="326"/>
            <p14:sldId id="327"/>
            <p14:sldId id="328"/>
            <p14:sldId id="318"/>
          </p14:sldIdLst>
        </p14:section>
        <p14:section name="Friis" id="{C428E832-B5F1-8843-AEE0-707319BB8BD9}">
          <p14:sldIdLst>
            <p14:sldId id="304"/>
            <p14:sldId id="308"/>
            <p14:sldId id="307"/>
            <p14:sldId id="309"/>
            <p14:sldId id="310"/>
            <p14:sldId id="311"/>
            <p14:sldId id="312"/>
            <p14:sldId id="313"/>
            <p14:sldId id="329"/>
            <p14:sldId id="352"/>
            <p14:sldId id="376"/>
          </p14:sldIdLst>
        </p14:section>
        <p14:section name="RFID" id="{3EA3CAAF-261C-BD4E-8DFC-CD96A350342D}">
          <p14:sldIdLst>
            <p14:sldId id="305"/>
            <p14:sldId id="344"/>
            <p14:sldId id="330"/>
            <p14:sldId id="331"/>
            <p14:sldId id="332"/>
            <p14:sldId id="334"/>
            <p14:sldId id="335"/>
            <p14:sldId id="336"/>
            <p14:sldId id="337"/>
            <p14:sldId id="345"/>
            <p14:sldId id="354"/>
            <p14:sldId id="357"/>
            <p14:sldId id="355"/>
            <p14:sldId id="356"/>
            <p14:sldId id="358"/>
            <p14:sldId id="359"/>
            <p14:sldId id="360"/>
            <p14:sldId id="361"/>
            <p14:sldId id="362"/>
            <p14:sldId id="363"/>
            <p14:sldId id="338"/>
            <p14:sldId id="377"/>
            <p14:sldId id="339"/>
            <p14:sldId id="351"/>
            <p14:sldId id="340"/>
            <p14:sldId id="341"/>
            <p14:sldId id="378"/>
            <p14:sldId id="346"/>
            <p14:sldId id="379"/>
            <p14:sldId id="347"/>
            <p14:sldId id="380"/>
            <p14:sldId id="348"/>
            <p14:sldId id="364"/>
            <p14:sldId id="372"/>
            <p14:sldId id="381"/>
            <p14:sldId id="349"/>
            <p14:sldId id="368"/>
            <p14:sldId id="353"/>
          </p14:sldIdLst>
        </p14:section>
        <p14:section name="end" id="{EE857F6F-7FD5-644F-8679-010F7E321B91}">
          <p14:sldIdLst>
            <p14:sldId id="350"/>
            <p14:sldId id="370"/>
            <p14:sldId id="371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04" autoAdjust="0"/>
    <p:restoredTop sz="56811" autoAdjust="0"/>
  </p:normalViewPr>
  <p:slideViewPr>
    <p:cSldViewPr snapToGrid="0" showGuides="1">
      <p:cViewPr varScale="1">
        <p:scale>
          <a:sx n="53" d="100"/>
          <a:sy n="53" d="100"/>
        </p:scale>
        <p:origin x="1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2018/7/31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Relationship Id="rId3" Type="http://schemas.openxmlformats.org/officeDocument/2006/relationships/hyperlink" Target="https://en.wikipedia.org/wiki/Directivity" TargetMode="Externa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在這先介紹以移動影響 </a:t>
            </a:r>
            <a:r>
              <a:rPr kumimoji="1" lang="en-US" altLang="zh-TW" dirty="0" smtClean="0"/>
              <a:t>channel </a:t>
            </a:r>
            <a:r>
              <a:rPr kumimoji="1" lang="zh-TW" altLang="en-US" dirty="0" smtClean="0"/>
              <a:t>的其中兩種 </a:t>
            </a:r>
            <a:r>
              <a:rPr kumimoji="1" lang="en-US" altLang="zh-TW" dirty="0" smtClean="0"/>
              <a:t>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2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因為是 移動的影響 所以頻域方面會考慮 </a:t>
            </a:r>
            <a:r>
              <a:rPr kumimoji="1" lang="en-US" altLang="zh-TW" dirty="0" smtClean="0"/>
              <a:t>Doppler </a:t>
            </a:r>
            <a:r>
              <a:rPr kumimoji="1" lang="zh-TW" altLang="en-US" dirty="0" smtClean="0"/>
              <a:t>效應</a:t>
            </a:r>
            <a:endParaRPr kumimoji="1" lang="en-US" altLang="zh-TW" dirty="0" smtClean="0"/>
          </a:p>
          <a:p>
            <a:r>
              <a:rPr kumimoji="1" lang="en-US" altLang="zh-TW" dirty="0" smtClean="0"/>
              <a:t>Coherence time </a:t>
            </a:r>
            <a:r>
              <a:rPr kumimoji="1" lang="zh-TW" altLang="en-US" dirty="0" smtClean="0"/>
              <a:t>就是一段時間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channel impulse response </a:t>
            </a:r>
            <a:r>
              <a:rPr kumimoji="1" lang="zh-TW" altLang="en-US" baseline="0" dirty="0" smtClean="0"/>
              <a:t>沒有改變</a:t>
            </a:r>
          </a:p>
          <a:p>
            <a:r>
              <a:rPr kumimoji="1" lang="en-US" altLang="zh-TW" dirty="0" smtClean="0"/>
              <a:t>Tc Ds </a:t>
            </a:r>
            <a:r>
              <a:rPr kumimoji="1" lang="zh-TW" altLang="en-US" dirty="0" smtClean="0"/>
              <a:t>成反比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178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先定義 </a:t>
            </a:r>
            <a:r>
              <a:rPr kumimoji="1" lang="en-US" altLang="zh-TW" dirty="0" smtClean="0"/>
              <a:t>threshold Tc</a:t>
            </a:r>
            <a:r>
              <a:rPr kumimoji="1" lang="en-US" altLang="zh-TW" baseline="0" dirty="0" smtClean="0"/>
              <a:t> Ds</a:t>
            </a:r>
          </a:p>
          <a:p>
            <a:r>
              <a:rPr kumimoji="1" lang="en-US" altLang="zh-TW" dirty="0" smtClean="0"/>
              <a:t>Symbol</a:t>
            </a:r>
            <a:r>
              <a:rPr kumimoji="1" lang="en-US" altLang="zh-TW" baseline="0" dirty="0" smtClean="0"/>
              <a:t> time &lt; Tc W&gt;Ds slow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902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相反地就是 </a:t>
            </a:r>
            <a:r>
              <a:rPr kumimoji="1" lang="en-US" altLang="zh-TW" dirty="0" smtClean="0"/>
              <a:t>fast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638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接下來介紹以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multipath </a:t>
            </a:r>
            <a:r>
              <a:rPr kumimoji="1" lang="zh-TW" altLang="en-US" dirty="0" smtClean="0"/>
              <a:t>影響 </a:t>
            </a:r>
            <a:r>
              <a:rPr kumimoji="1" lang="en-US" altLang="zh-TW" dirty="0" smtClean="0"/>
              <a:t>channel </a:t>
            </a:r>
            <a:r>
              <a:rPr kumimoji="1" lang="zh-TW" altLang="en-US" dirty="0" smtClean="0"/>
              <a:t>的其中兩種 </a:t>
            </a:r>
            <a:r>
              <a:rPr kumimoji="1" lang="en-US" altLang="zh-TW" dirty="0" smtClean="0"/>
              <a:t>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622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針對 </a:t>
            </a:r>
            <a:r>
              <a:rPr kumimoji="1" lang="en-US" altLang="zh-TW" dirty="0" smtClean="0"/>
              <a:t>multipath</a:t>
            </a:r>
            <a:r>
              <a:rPr kumimoji="1" lang="zh-TW" altLang="en-US" baseline="0" dirty="0" smtClean="0"/>
              <a:t> 由兩個指標做判斷</a:t>
            </a:r>
          </a:p>
          <a:p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Coherence Bandwidth : 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兩訊號大致最大的頻寬</a:t>
            </a:r>
          </a:p>
          <a:p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兩段路徑的 </a:t>
            </a:r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propagation delay 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的差距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327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訊號在頻域的比閥值小而時域超過 </a:t>
            </a:r>
            <a:r>
              <a:rPr kumimoji="1" lang="en-US" altLang="zh-TW" dirty="0" smtClean="0"/>
              <a:t>delay spread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431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相反稱為 </a:t>
            </a:r>
            <a:r>
              <a:rPr kumimoji="1" lang="en-US" altLang="zh-TW" sz="1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  <a:r>
              <a:rPr kumimoji="1" lang="en-US" altLang="zh-TW" sz="120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1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283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前面介紹的是 </a:t>
            </a:r>
            <a:r>
              <a:rPr kumimoji="1" lang="en-US" altLang="zh-TW" dirty="0" smtClean="0"/>
              <a:t>small scale fading</a:t>
            </a:r>
          </a:p>
          <a:p>
            <a:r>
              <a:rPr kumimoji="1" lang="zh-TW" altLang="en-US" dirty="0" smtClean="0"/>
              <a:t>接下來介紹 </a:t>
            </a:r>
            <a:r>
              <a:rPr kumimoji="1" lang="en-US" altLang="zh-TW" dirty="0" smtClean="0"/>
              <a:t>large</a:t>
            </a:r>
            <a:r>
              <a:rPr kumimoji="1" lang="en-US" altLang="zh-TW" baseline="0" dirty="0" smtClean="0"/>
              <a:t> scale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03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 </a:t>
            </a:r>
            <a:r>
              <a:rPr kumimoji="1" lang="en-US" altLang="zh-TW" dirty="0" smtClean="0"/>
              <a:t>Path</a:t>
            </a:r>
            <a:r>
              <a:rPr kumimoji="1" lang="en-US" altLang="zh-TW" baseline="0" dirty="0" smtClean="0"/>
              <a:t> loss</a:t>
            </a:r>
            <a:r>
              <a:rPr kumimoji="1" lang="zh-TW" altLang="en-US" baseline="0" dirty="0" smtClean="0"/>
              <a:t> 主要是看送出比上收到的能量</a:t>
            </a:r>
          </a:p>
          <a:p>
            <a:r>
              <a:rPr kumimoji="1" lang="zh-TW" altLang="en-US" dirty="0" smtClean="0"/>
              <a:t>收到的訊號會受到 </a:t>
            </a:r>
            <a:r>
              <a:rPr kumimoji="1" lang="en-US" altLang="zh-TW" dirty="0" smtClean="0"/>
              <a:t>fading </a:t>
            </a:r>
            <a:r>
              <a:rPr kumimoji="1" lang="zh-TW" altLang="en-US" dirty="0" smtClean="0"/>
              <a:t>的影響稱為 </a:t>
            </a:r>
            <a:r>
              <a:rPr kumimoji="1" lang="en-US" altLang="zh-TW" dirty="0" smtClean="0"/>
              <a:t>shadowing</a:t>
            </a:r>
            <a:r>
              <a:rPr kumimoji="1" lang="en-US" altLang="zh-TW" baseline="0" dirty="0" smtClean="0"/>
              <a:t> </a:t>
            </a:r>
          </a:p>
          <a:p>
            <a:r>
              <a:rPr kumimoji="1" lang="zh-TW" altLang="en-US" dirty="0" smtClean="0"/>
              <a:t>最常見的就是 </a:t>
            </a:r>
            <a:r>
              <a:rPr kumimoji="1" lang="en-US" altLang="zh-TW" dirty="0" err="1" smtClean="0"/>
              <a:t>tx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rx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間的傳送路徑有東西阻擋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736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這是訊號 </a:t>
            </a:r>
            <a:r>
              <a:rPr kumimoji="1" lang="en-US" altLang="zh-TW" dirty="0" err="1" smtClean="0"/>
              <a:t>gerneral</a:t>
            </a:r>
            <a:r>
              <a:rPr kumimoji="1" lang="en-US" altLang="zh-TW" dirty="0" smtClean="0"/>
              <a:t> form </a:t>
            </a:r>
            <a:r>
              <a:rPr kumimoji="1" lang="zh-TW" altLang="en-US" dirty="0" smtClean="0"/>
              <a:t> </a:t>
            </a:r>
          </a:p>
          <a:p>
            <a:r>
              <a:rPr kumimoji="1" lang="en-US" altLang="zh-TW" dirty="0" smtClean="0"/>
              <a:t>IQ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上表示</a:t>
            </a:r>
          </a:p>
          <a:p>
            <a:r>
              <a:rPr kumimoji="1" lang="en-US" altLang="zh-TW" baseline="0" dirty="0" smtClean="0"/>
              <a:t>Band pass </a:t>
            </a:r>
            <a:r>
              <a:rPr kumimoji="1" lang="zh-TW" altLang="en-US" baseline="0" dirty="0" smtClean="0"/>
              <a:t>訊號典型表示式</a:t>
            </a:r>
          </a:p>
          <a:p>
            <a:r>
              <a:rPr kumimoji="1" lang="zh-TW" altLang="en-US" dirty="0" smtClean="0"/>
              <a:t>還有很多表示訊號的式子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818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針對 </a:t>
            </a:r>
            <a:r>
              <a:rPr kumimoji="1" lang="en-US" altLang="zh-TW" dirty="0" smtClean="0"/>
              <a:t>path loss </a:t>
            </a:r>
            <a:r>
              <a:rPr kumimoji="1" lang="zh-TW" altLang="en-US" dirty="0" smtClean="0"/>
              <a:t>的描述</a:t>
            </a:r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提出一個公式來表達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020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通常會用 </a:t>
            </a:r>
            <a:r>
              <a:rPr kumimoji="1" lang="en-US" altLang="zh-TW" dirty="0" smtClean="0"/>
              <a:t>gain </a:t>
            </a:r>
            <a:r>
              <a:rPr kumimoji="1" lang="zh-TW" altLang="en-US" dirty="0" smtClean="0"/>
              <a:t>表達天線的 </a:t>
            </a:r>
            <a:r>
              <a:rPr kumimoji="1" lang="en-US" altLang="zh-TW" dirty="0" smtClean="0"/>
              <a:t>performance </a:t>
            </a:r>
            <a:endParaRPr kumimoji="1" lang="zh-TW" altLang="en-US" dirty="0" smtClean="0"/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認為</a:t>
            </a:r>
            <a:r>
              <a:rPr kumimoji="1" lang="zh-TW" altLang="en-US" dirty="0" smtClean="0"/>
              <a:t>現有的公式都太多係數要記</a:t>
            </a:r>
            <a:endParaRPr kumimoji="1" lang="en-US" altLang="zh-TW" dirty="0" smtClean="0"/>
          </a:p>
          <a:p>
            <a:r>
              <a:rPr kumimoji="1" lang="en-US" altLang="zh-TW" dirty="0" smtClean="0"/>
              <a:t>Capture area </a:t>
            </a:r>
            <a:r>
              <a:rPr kumimoji="1" lang="zh-TW" altLang="en-US" dirty="0" smtClean="0"/>
              <a:t>展現 </a:t>
            </a:r>
            <a:r>
              <a:rPr kumimoji="1" lang="en-US" altLang="zh-TW" dirty="0" smtClean="0"/>
              <a:t>free space radio</a:t>
            </a:r>
            <a:r>
              <a:rPr kumimoji="1" lang="en-US" altLang="zh-TW" baseline="0" dirty="0" smtClean="0"/>
              <a:t> circuit </a:t>
            </a:r>
            <a:r>
              <a:rPr kumimoji="1" lang="zh-TW" altLang="en-US" baseline="0" dirty="0" smtClean="0"/>
              <a:t>的特色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770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單純用可以量測的數據描述收到及送出訊號的能量比值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638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但後來大家都不用 有效天線面積 而改用 </a:t>
            </a:r>
            <a:r>
              <a:rPr kumimoji="1" lang="en-US" altLang="zh-TW" dirty="0" smtClean="0"/>
              <a:t>antenna directivities</a:t>
            </a:r>
            <a:r>
              <a:rPr kumimoji="1" lang="en-US" altLang="zh-TW" baseline="0" dirty="0" smtClean="0"/>
              <a:t> </a:t>
            </a:r>
            <a:endParaRPr kumimoji="1" lang="zh-TW" altLang="en-US" baseline="0" dirty="0" smtClean="0"/>
          </a:p>
          <a:p>
            <a:r>
              <a:rPr kumimoji="1" lang="en-US" altLang="zh-TW" dirty="0" smtClean="0"/>
              <a:t>D </a:t>
            </a:r>
            <a:r>
              <a:rPr kumimoji="1" lang="zh-TW" altLang="en-US" dirty="0" smtClean="0"/>
              <a:t>的介紹投影片有，有興趣可自行閱讀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33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D_{t}  and D_{r}  are the antenna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irectivity"/>
              </a:rPr>
              <a:t>directivities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antenna directivities are linear values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380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看個角度的訊號最強 以 </a:t>
            </a:r>
            <a:r>
              <a:rPr kumimoji="1" lang="en-US" altLang="zh-TW" dirty="0" smtClean="0"/>
              <a:t>D </a:t>
            </a:r>
            <a:r>
              <a:rPr kumimoji="1" lang="zh-TW" altLang="en-US" dirty="0" smtClean="0"/>
              <a:t>表示之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88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dBi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的 ｉ的意思是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從點來源發散出的訊號的 能量（</a:t>
            </a:r>
            <a:r>
              <a:rPr kumimoji="1" lang="en-US" altLang="zh-TW" dirty="0" smtClean="0"/>
              <a:t>dB</a:t>
            </a:r>
            <a:r>
              <a:rPr kumimoji="1" lang="zh-TW" altLang="en-US" dirty="0" smtClean="0"/>
              <a:t>）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2036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從一開始有效天線面積到最後常用的 </a:t>
            </a:r>
            <a:r>
              <a:rPr kumimoji="1" lang="en-US" altLang="zh-TW" dirty="0" smtClean="0"/>
              <a:t>directivity </a:t>
            </a:r>
            <a:r>
              <a:rPr kumimoji="1" lang="zh-TW" altLang="en-US" dirty="0" smtClean="0"/>
              <a:t>來呈現天線的效能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8923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Small scale </a:t>
            </a:r>
          </a:p>
          <a:p>
            <a:r>
              <a:rPr kumimoji="1" lang="zh-TW" altLang="en-US" dirty="0" smtClean="0"/>
              <a:t>以 </a:t>
            </a:r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來分類，</a:t>
            </a:r>
            <a:r>
              <a:rPr kumimoji="1" lang="en-US" altLang="zh-TW" dirty="0" smtClean="0"/>
              <a:t>Doppler mobility Delay multipath</a:t>
            </a:r>
          </a:p>
          <a:p>
            <a:r>
              <a:rPr kumimoji="1" lang="en-US" altLang="zh-TW" dirty="0" smtClean="0"/>
              <a:t>Large scale</a:t>
            </a:r>
          </a:p>
          <a:p>
            <a:r>
              <a:rPr kumimoji="1" lang="en-US" altLang="zh-TW" dirty="0" smtClean="0"/>
              <a:t>Path loss  shadowing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5828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 </a:t>
            </a:r>
            <a:r>
              <a:rPr kumimoji="1" lang="en-US" altLang="zh-TW" dirty="0" err="1" smtClean="0"/>
              <a:t>matlab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小示範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111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ＩＱ座標 轉換 笛卡爾坐標系</a:t>
                </a:r>
                <a:r>
                  <a:rPr kumimoji="1" lang="en-US" altLang="zh-TW" dirty="0" smtClean="0"/>
                  <a:t> </a:t>
                </a:r>
              </a:p>
              <a:p>
                <a:r>
                  <a:rPr kumimoji="1" lang="en-US" altLang="zh-TW" baseline="0" dirty="0" smtClean="0"/>
                  <a:t> </a:t>
                </a:r>
                <a:r>
                  <a:rPr kumimoji="1" lang="en-US" altLang="zh-TW" baseline="0" dirty="0" err="1" smtClean="0"/>
                  <a:t>ampl</a:t>
                </a:r>
                <a:r>
                  <a:rPr kumimoji="1" lang="en-US" altLang="zh-TW" baseline="0" dirty="0" smtClean="0"/>
                  <a:t>. Phase </a:t>
                </a:r>
                <a:r>
                  <a:rPr kumimoji="1" lang="zh-TW" altLang="en-US" baseline="0" dirty="0" smtClean="0"/>
                  <a:t>轉換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075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剛剛畫出來的圖是 圓形的原因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253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最後一部份是介紹我目前的研究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223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基礎設備介紹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13096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最傳統最常見的無線辨識碼是所謂的 </a:t>
            </a:r>
            <a:r>
              <a:rPr kumimoji="1" lang="en-US" altLang="zh-TW" dirty="0" smtClean="0"/>
              <a:t>bar code </a:t>
            </a:r>
            <a:endParaRPr kumimoji="1" lang="zh-TW" altLang="en-US" dirty="0" smtClean="0"/>
          </a:p>
          <a:p>
            <a:r>
              <a:rPr kumimoji="1" lang="zh-TW" altLang="en-US" dirty="0" smtClean="0"/>
              <a:t>雖然很方便，但卻有許多缺點必須很近、表面必須乾淨、</a:t>
            </a:r>
            <a:r>
              <a:rPr kumimoji="1" lang="en-US" altLang="zh-TW" dirty="0" smtClean="0"/>
              <a:t>LOS</a:t>
            </a:r>
            <a:endParaRPr kumimoji="1" lang="zh-TW" altLang="en-US" dirty="0" smtClean="0"/>
          </a:p>
          <a:p>
            <a:r>
              <a:rPr kumimoji="1" lang="en-US" altLang="zh-TW" dirty="0" smtClean="0"/>
              <a:t>LOS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tx</a:t>
            </a:r>
            <a:r>
              <a:rPr kumimoji="1" lang="en-US" altLang="zh-TW" baseline="0" dirty="0" smtClean="0"/>
              <a:t> 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rx</a:t>
            </a:r>
            <a:r>
              <a:rPr kumimoji="1" lang="en-US" altLang="zh-TW" baseline="0" dirty="0" smtClean="0"/>
              <a:t> </a:t>
            </a:r>
            <a:r>
              <a:rPr kumimoji="1" lang="zh-TW" altLang="en-US" dirty="0" smtClean="0"/>
              <a:t>之間沒有障礙物</a:t>
            </a:r>
            <a:endParaRPr kumimoji="1" lang="en-US" altLang="zh-TW" dirty="0" smtClean="0"/>
          </a:p>
          <a:p>
            <a:endParaRPr kumimoji="1" lang="zh-TW" altLang="en-US" dirty="0" smtClean="0"/>
          </a:p>
          <a:p>
            <a:r>
              <a:rPr kumimoji="1" lang="en-US" altLang="zh-TW" dirty="0" smtClean="0"/>
              <a:t>RFID</a:t>
            </a:r>
            <a:r>
              <a:rPr kumimoji="1" lang="en-US" altLang="zh-TW" baseline="0" dirty="0" smtClean="0"/>
              <a:t> tag </a:t>
            </a:r>
            <a:r>
              <a:rPr kumimoji="1" lang="zh-TW" altLang="en-US" baseline="0" dirty="0" smtClean="0"/>
              <a:t>可以同時很多一起讀 </a:t>
            </a:r>
            <a:r>
              <a:rPr kumimoji="1" lang="en-US" altLang="zh-TW" baseline="0" dirty="0" smtClean="0"/>
              <a:t>NLOS</a:t>
            </a:r>
            <a:r>
              <a:rPr kumimoji="1" lang="zh-TW" altLang="en-US" baseline="0" dirty="0" smtClean="0"/>
              <a:t> 不易毀損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2692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Tag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有幾種不同的讀取頻率</a:t>
            </a:r>
            <a:endParaRPr kumimoji="1" lang="en-US" altLang="zh-TW" baseline="0" dirty="0" smtClean="0"/>
          </a:p>
          <a:p>
            <a:r>
              <a:rPr kumimoji="1" lang="zh-TW" altLang="en-US" dirty="0" smtClean="0"/>
              <a:t>目前主要是用 </a:t>
            </a:r>
            <a:r>
              <a:rPr kumimoji="1" lang="en-US" altLang="zh-TW" dirty="0" smtClean="0"/>
              <a:t>Ultra</a:t>
            </a:r>
            <a:r>
              <a:rPr kumimoji="1" lang="en-US" altLang="zh-TW" baseline="0" dirty="0" smtClean="0"/>
              <a:t> high</a:t>
            </a:r>
            <a:r>
              <a:rPr kumimoji="1" lang="en-US" altLang="zh-TW" dirty="0" smtClean="0"/>
              <a:t> fr</a:t>
            </a:r>
            <a:r>
              <a:rPr kumimoji="1" lang="en-US" altLang="zh-TW" baseline="0" dirty="0" smtClean="0"/>
              <a:t>eq</a:t>
            </a:r>
            <a:r>
              <a:rPr kumimoji="1" lang="en-US" altLang="zh-TW" dirty="0" smtClean="0"/>
              <a:t>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3595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每個頻段都會經過分配，目前國內使用 </a:t>
            </a:r>
            <a:r>
              <a:rPr lang="en-US" altLang="zh-TW" dirty="0" smtClean="0"/>
              <a:t>RFID</a:t>
            </a:r>
            <a:r>
              <a:rPr lang="zh-TW" altLang="en-US" dirty="0" smtClean="0"/>
              <a:t> 的頻段是 </a:t>
            </a:r>
            <a:r>
              <a:rPr lang="en-US" altLang="zh-TW" dirty="0" smtClean="0"/>
              <a:t>922~928 MHz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再來介紹 </a:t>
            </a:r>
            <a:r>
              <a:rPr lang="en-US" altLang="zh-TW" dirty="0" smtClean="0"/>
              <a:t>RFID</a:t>
            </a:r>
            <a:r>
              <a:rPr lang="zh-TW" altLang="en-US" dirty="0" smtClean="0"/>
              <a:t> 使用物件及特性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34906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Tag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分成兩種都是靠反射來傳送訊息</a:t>
            </a:r>
            <a:endParaRPr lang="en-US" altLang="zh-TW" baseline="0" dirty="0" smtClean="0"/>
          </a:p>
          <a:p>
            <a:r>
              <a:rPr lang="en-US" altLang="zh-TW" baseline="0" dirty="0" smtClean="0"/>
              <a:t>Passive </a:t>
            </a:r>
            <a:r>
              <a:rPr lang="zh-TW" altLang="en-US" baseline="0" dirty="0" smtClean="0"/>
              <a:t>利用 </a:t>
            </a:r>
            <a:r>
              <a:rPr lang="en-US" altLang="zh-TW" baseline="0" dirty="0" smtClean="0"/>
              <a:t>reader </a:t>
            </a:r>
            <a:r>
              <a:rPr lang="zh-TW" altLang="en-US" baseline="0" dirty="0" smtClean="0"/>
              <a:t>訊號做充電</a:t>
            </a:r>
            <a:endParaRPr lang="en-US" altLang="zh-TW" baseline="0" dirty="0" smtClean="0"/>
          </a:p>
          <a:p>
            <a:r>
              <a:rPr lang="en-US" altLang="zh-TW" baseline="0" dirty="0" smtClean="0"/>
              <a:t>Active </a:t>
            </a:r>
            <a:r>
              <a:rPr lang="zh-TW" altLang="en-US" baseline="0" dirty="0" smtClean="0"/>
              <a:t>就是 裝電池或有其他充電來源</a:t>
            </a: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3149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常用的是 </a:t>
            </a:r>
            <a:r>
              <a:rPr lang="en-US" altLang="zh-TW" dirty="0" smtClean="0"/>
              <a:t>passive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0580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天線基本上有兩種型態</a:t>
            </a:r>
            <a:endParaRPr lang="en-US" altLang="zh-TW" dirty="0" smtClean="0"/>
          </a:p>
          <a:p>
            <a:r>
              <a:rPr lang="zh-TW" altLang="en-US" dirty="0" smtClean="0"/>
              <a:t>當 </a:t>
            </a:r>
            <a:r>
              <a:rPr lang="en-US" altLang="zh-TW" dirty="0" smtClean="0"/>
              <a:t>reader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同時扮演 </a:t>
            </a:r>
            <a:r>
              <a:rPr lang="en-US" altLang="zh-TW" baseline="0" dirty="0" err="1" smtClean="0"/>
              <a:t>rx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tx</a:t>
            </a:r>
            <a:r>
              <a:rPr lang="zh-TW" altLang="en-US" baseline="0" dirty="0" smtClean="0"/>
              <a:t> 的角色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50777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將 </a:t>
            </a:r>
            <a:r>
              <a:rPr lang="en-US" altLang="zh-TW" dirty="0" smtClean="0"/>
              <a:t>tag</a:t>
            </a:r>
            <a:r>
              <a:rPr lang="zh-TW" altLang="en-US" dirty="0" smtClean="0"/>
              <a:t> 放在不同位置會有不同的 效果</a:t>
            </a:r>
            <a:endParaRPr lang="en-US" altLang="zh-TW" dirty="0" smtClean="0"/>
          </a:p>
          <a:p>
            <a:r>
              <a:rPr lang="zh-TW" altLang="en-US" dirty="0" smtClean="0"/>
              <a:t>發現右邊這種放法收到的訊號比較好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35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用 剛剛的轉換與 </a:t>
                </a:r>
                <a:r>
                  <a:rPr kumimoji="1" lang="en-US" altLang="zh-TW" dirty="0" smtClean="0"/>
                  <a:t>cos </a:t>
                </a:r>
                <a:r>
                  <a:rPr kumimoji="1" lang="zh-TW" altLang="en-US" dirty="0" smtClean="0"/>
                  <a:t>相加 公式拆解</a:t>
                </a:r>
              </a:p>
              <a:p>
                <a:r>
                  <a:rPr kumimoji="1" lang="zh-TW" altLang="en-US" dirty="0" smtClean="0"/>
                  <a:t>可得笛卡爾座標</a:t>
                </a:r>
              </a:p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freq.     </a:t>
                </a:r>
                <a:r>
                  <a:rPr kumimoji="1" lang="zh-TW" altLang="en-US" baseline="0" dirty="0" smtClean="0"/>
                  <a:t>有些地方會寫 </a:t>
                </a:r>
                <a14:m>
                  <m:oMath xmlns:m="http://schemas.openxmlformats.org/officeDocument/2006/math">
                    <m:r>
                      <a:rPr kumimoji="1" lang="en-US" altLang="zh-TW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endParaRPr kumimoji="1" lang="en-US" altLang="zh-TW" sz="1200" dirty="0" smtClean="0"/>
              </a:p>
              <a:p>
                <a:r>
                  <a:rPr kumimoji="1" lang="zh-TW" altLang="en-US" sz="1200" dirty="0" smtClean="0"/>
                  <a:t>今天 </a:t>
                </a:r>
                <a:r>
                  <a:rPr kumimoji="1" lang="en-US" altLang="zh-TW" sz="1200" dirty="0" smtClean="0"/>
                  <a:t>focus </a:t>
                </a:r>
                <a:r>
                  <a:rPr kumimoji="1" lang="zh-TW" altLang="en-US" sz="1200" dirty="0" smtClean="0"/>
                  <a:t>這部分 </a:t>
                </a:r>
                <a:r>
                  <a:rPr kumimoji="1" lang="en-US" altLang="zh-TW" sz="1200" dirty="0" smtClean="0"/>
                  <a:t>channel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7616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4999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一個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passive tag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一個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2327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會透過穩定的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carrier wave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送能量給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</a:t>
            </a: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讓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有能量回傳資訊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會根據使用者要做的指示將訊號轉成可傳送的波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8130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送到每個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0626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同時收到能量及訊息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4529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將回應轉成可送的波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9495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回送給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266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</a:t>
            </a:r>
            <a:r>
              <a:rPr lang="en-US" altLang="zh-TW" baseline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TW" altLang="en-US" baseline="0" dirty="0" smtClean="0">
                <a:latin typeface="Times New Roman" charset="0"/>
                <a:ea typeface="Times New Roman" charset="0"/>
                <a:cs typeface="Times New Roman" charset="0"/>
              </a:rPr>
              <a:t>收到來自 </a:t>
            </a:r>
            <a:r>
              <a:rPr lang="en-US" altLang="zh-TW" baseline="0" dirty="0" smtClean="0">
                <a:latin typeface="Times New Roman" charset="0"/>
                <a:ea typeface="Times New Roman" charset="0"/>
                <a:cs typeface="Times New Roman" charset="0"/>
              </a:rPr>
              <a:t>tag </a:t>
            </a:r>
            <a:r>
              <a:rPr lang="zh-TW" altLang="en-US" baseline="0" dirty="0" smtClean="0">
                <a:latin typeface="Times New Roman" charset="0"/>
                <a:ea typeface="Times New Roman" charset="0"/>
                <a:cs typeface="Times New Roman" charset="0"/>
              </a:rPr>
              <a:t>包含回傳</a:t>
            </a:r>
            <a:r>
              <a:rPr lang="en-US" altLang="zh-TW" baseline="0" dirty="0" smtClean="0">
                <a:latin typeface="Times New Roman" charset="0"/>
                <a:ea typeface="Times New Roman" charset="0"/>
                <a:cs typeface="Times New Roman" charset="0"/>
              </a:rPr>
              <a:t>carrier wave </a:t>
            </a:r>
            <a:r>
              <a:rPr lang="zh-TW" altLang="en-US" baseline="0" dirty="0" smtClean="0">
                <a:latin typeface="Times New Roman" charset="0"/>
                <a:ea typeface="Times New Roman" charset="0"/>
                <a:cs typeface="Times New Roman" charset="0"/>
              </a:rPr>
              <a:t>及 回復 的波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1393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透過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decode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技術把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carrier wave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拿掉得到正確的 訊號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21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送</a:t>
            </a:r>
          </a:p>
          <a:p>
            <a:r>
              <a:rPr kumimoji="1" lang="en-US" altLang="zh-TW" dirty="0" smtClean="0"/>
              <a:t>Frequency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分析</a:t>
            </a:r>
          </a:p>
          <a:p>
            <a:r>
              <a:rPr kumimoji="1" lang="zh-TW" altLang="en-US" baseline="0" dirty="0" smtClean="0"/>
              <a:t>記好 </a:t>
            </a:r>
            <a:r>
              <a:rPr kumimoji="1" lang="en-US" altLang="zh-TW" baseline="0" dirty="0" smtClean="0"/>
              <a:t>channel and phase </a:t>
            </a:r>
            <a:r>
              <a:rPr kumimoji="1" lang="zh-TW" altLang="en-US" baseline="0" dirty="0" smtClean="0"/>
              <a:t>的長相</a:t>
            </a:r>
            <a:endParaRPr kumimoji="1" lang="en-US" altLang="zh-TW" baseline="0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2346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最後轉回可被電腦分析的訊號即完成一趟下達指令的流程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0003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圖解完後解釋如何解開訊號</a:t>
            </a:r>
            <a:endParaRPr lang="en-US" altLang="zh-TW" dirty="0" smtClean="0"/>
          </a:p>
          <a:p>
            <a:r>
              <a:rPr lang="zh-TW" altLang="en-US" dirty="0" smtClean="0"/>
              <a:t>實體層是透過頻率變化及</a:t>
            </a:r>
            <a:r>
              <a:rPr lang="en-US" altLang="zh-TW" dirty="0" smtClean="0"/>
              <a:t>reader</a:t>
            </a:r>
            <a:r>
              <a:rPr lang="zh-TW" altLang="en-US" dirty="0" smtClean="0"/>
              <a:t> </a:t>
            </a:r>
            <a:r>
              <a:rPr lang="en-US" altLang="zh-TW" dirty="0" smtClean="0"/>
              <a:t>encode</a:t>
            </a:r>
            <a:r>
              <a:rPr lang="zh-TW" altLang="en-US" dirty="0" smtClean="0"/>
              <a:t> 做出訊號</a:t>
            </a:r>
            <a:endParaRPr lang="en-US" altLang="zh-TW" dirty="0" smtClean="0"/>
          </a:p>
          <a:p>
            <a:r>
              <a:rPr lang="zh-TW" altLang="en-US" dirty="0" smtClean="0"/>
              <a:t>主要適用 </a:t>
            </a:r>
            <a:r>
              <a:rPr lang="en-US" altLang="zh-TW" dirty="0" smtClean="0"/>
              <a:t>slotted Aloha </a:t>
            </a:r>
            <a:r>
              <a:rPr lang="zh-TW" altLang="en-US" dirty="0" smtClean="0"/>
              <a:t>解決多 </a:t>
            </a:r>
            <a:r>
              <a:rPr lang="en-US" altLang="zh-TW" dirty="0" smtClean="0"/>
              <a:t>tag</a:t>
            </a:r>
            <a:r>
              <a:rPr lang="zh-TW" altLang="en-US" dirty="0" smtClean="0"/>
              <a:t> </a:t>
            </a:r>
            <a:r>
              <a:rPr lang="en-US" altLang="zh-TW" dirty="0" smtClean="0"/>
              <a:t>reader</a:t>
            </a:r>
            <a:r>
              <a:rPr lang="zh-TW" altLang="en-US" dirty="0" smtClean="0"/>
              <a:t> 的問題</a:t>
            </a:r>
            <a:endParaRPr lang="en-US" altLang="zh-TW" dirty="0" smtClean="0"/>
          </a:p>
          <a:p>
            <a:r>
              <a:rPr lang="zh-TW" altLang="en-US" dirty="0" smtClean="0"/>
              <a:t>接下來解釋這兩層的資訊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4657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9750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訊號的編碼</a:t>
            </a:r>
            <a:endParaRPr lang="en-US" altLang="zh-TW" dirty="0" smtClean="0"/>
          </a:p>
          <a:p>
            <a:r>
              <a:rPr lang="zh-TW" altLang="en-US" dirty="0" smtClean="0"/>
              <a:t>一個週期分兩小段來看 中間有轉折的為 </a:t>
            </a:r>
            <a:r>
              <a:rPr lang="en-US" altLang="zh-TW" dirty="0" smtClean="0"/>
              <a:t>0</a:t>
            </a:r>
          </a:p>
          <a:p>
            <a:r>
              <a:rPr lang="zh-TW" altLang="en-US" dirty="0" smtClean="0"/>
              <a:t>沒有轉折為 </a:t>
            </a:r>
            <a:r>
              <a:rPr lang="en-US" altLang="zh-TW" dirty="0" smtClean="0"/>
              <a:t>1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82691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以 </a:t>
            </a:r>
            <a:r>
              <a:rPr kumimoji="1" lang="en-US" altLang="zh-TW" dirty="0" smtClean="0"/>
              <a:t>Tag</a:t>
            </a:r>
            <a:r>
              <a:rPr kumimoji="1" lang="zh-TW" altLang="en-US" dirty="0" smtClean="0"/>
              <a:t> 回傳的 </a:t>
            </a:r>
            <a:r>
              <a:rPr kumimoji="1" lang="en-US" altLang="zh-TW" dirty="0" smtClean="0"/>
              <a:t>RN16 </a:t>
            </a:r>
            <a:r>
              <a:rPr kumimoji="1" lang="zh-TW" altLang="en-US" dirty="0" smtClean="0"/>
              <a:t>訊號為例</a:t>
            </a:r>
            <a:endParaRPr kumimoji="1" lang="en-US" altLang="zh-TW" dirty="0" smtClean="0"/>
          </a:p>
          <a:p>
            <a:r>
              <a:rPr kumimoji="1" lang="zh-TW" altLang="en-US" dirty="0" smtClean="0"/>
              <a:t>前面是 </a:t>
            </a:r>
            <a:r>
              <a:rPr kumimoji="1" lang="en-US" altLang="zh-TW" dirty="0" err="1" smtClean="0"/>
              <a:t>reamble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892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簡單介紹最基本的 </a:t>
            </a:r>
            <a:r>
              <a:rPr kumimoji="1" lang="en-US" altLang="zh-TW" dirty="0" smtClean="0"/>
              <a:t>slotted Aloha</a:t>
            </a:r>
          </a:p>
          <a:p>
            <a:r>
              <a:rPr kumimoji="1" lang="zh-TW" altLang="en-US" dirty="0" smtClean="0"/>
              <a:t>一段訊號運送時間 稱為一個 </a:t>
            </a:r>
            <a:r>
              <a:rPr kumimoji="1" lang="en-US" altLang="zh-TW" dirty="0" smtClean="0"/>
              <a:t>frame</a:t>
            </a:r>
            <a:r>
              <a:rPr kumimoji="1" lang="zh-TW" altLang="en-US" dirty="0" smtClean="0"/>
              <a:t>，所有</a:t>
            </a:r>
            <a:r>
              <a:rPr kumimoji="1" lang="en-US" altLang="zh-TW" dirty="0" smtClean="0"/>
              <a:t>tag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會在這段時間完成所有事</a:t>
            </a:r>
            <a:endParaRPr kumimoji="1" lang="en-US" altLang="zh-TW" baseline="0" dirty="0" smtClean="0"/>
          </a:p>
          <a:p>
            <a:r>
              <a:rPr kumimoji="1" lang="zh-TW" altLang="en-US" dirty="0" smtClean="0"/>
              <a:t>每個 </a:t>
            </a:r>
            <a:r>
              <a:rPr kumimoji="1" lang="en-US" altLang="zh-TW" dirty="0" smtClean="0"/>
              <a:t>frame </a:t>
            </a:r>
            <a:r>
              <a:rPr kumimoji="1" lang="zh-TW" altLang="en-US" dirty="0" smtClean="0"/>
              <a:t>有許多 </a:t>
            </a:r>
            <a:r>
              <a:rPr kumimoji="1" lang="en-US" altLang="zh-TW" dirty="0" smtClean="0"/>
              <a:t>slots</a:t>
            </a:r>
            <a:r>
              <a:rPr kumimoji="1" lang="zh-TW" altLang="en-US" dirty="0" smtClean="0"/>
              <a:t> 每個 </a:t>
            </a:r>
            <a:r>
              <a:rPr kumimoji="1" lang="en-US" altLang="zh-TW" dirty="0" smtClean="0"/>
              <a:t>tag </a:t>
            </a:r>
            <a:r>
              <a:rPr kumimoji="1" lang="zh-TW" altLang="en-US" dirty="0" smtClean="0"/>
              <a:t>會隨機選擇一個 </a:t>
            </a:r>
            <a:r>
              <a:rPr kumimoji="1" lang="en-US" altLang="zh-TW" dirty="0" smtClean="0"/>
              <a:t>slot </a:t>
            </a:r>
            <a:r>
              <a:rPr kumimoji="1" lang="zh-TW" altLang="en-US" dirty="0" smtClean="0"/>
              <a:t>回傳訊號</a:t>
            </a:r>
            <a:endParaRPr kumimoji="1" lang="en-US" altLang="zh-TW" dirty="0" smtClean="0"/>
          </a:p>
          <a:p>
            <a:r>
              <a:rPr kumimoji="1" lang="zh-TW" altLang="en-US" dirty="0" smtClean="0"/>
              <a:t>每段 </a:t>
            </a:r>
            <a:r>
              <a:rPr kumimoji="1" lang="en-US" altLang="zh-TW" dirty="0" smtClean="0"/>
              <a:t>frame</a:t>
            </a:r>
            <a:r>
              <a:rPr kumimoji="1" lang="zh-TW" altLang="en-US" baseline="0" dirty="0" smtClean="0"/>
              <a:t> 中的 </a:t>
            </a:r>
            <a:r>
              <a:rPr kumimoji="1" lang="en-US" altLang="zh-TW" baseline="0" dirty="0" smtClean="0"/>
              <a:t>slot </a:t>
            </a:r>
            <a:r>
              <a:rPr kumimoji="1" lang="zh-TW" altLang="en-US" baseline="0" dirty="0" smtClean="0"/>
              <a:t>有可能因為不同的需要而有所改變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7163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這是一個收到 </a:t>
            </a:r>
            <a:r>
              <a:rPr lang="en-US" altLang="zh-TW" dirty="0" smtClean="0"/>
              <a:t>tag </a:t>
            </a:r>
            <a:r>
              <a:rPr lang="zh-TW" altLang="en-US" dirty="0" smtClean="0"/>
              <a:t>的正確流程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3103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41717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Selected command </a:t>
            </a:r>
            <a:r>
              <a:rPr lang="zh-TW" altLang="en-US" dirty="0" smtClean="0"/>
              <a:t>就像字面上的意思一樣</a:t>
            </a:r>
            <a:endParaRPr lang="en-US" altLang="zh-TW" dirty="0" smtClean="0"/>
          </a:p>
          <a:p>
            <a:r>
              <a:rPr lang="zh-TW" altLang="en-US" dirty="0" smtClean="0"/>
              <a:t>可用可不用，主要是用限制 </a:t>
            </a:r>
            <a:r>
              <a:rPr lang="en-US" altLang="zh-TW" dirty="0" smtClean="0"/>
              <a:t>tag </a:t>
            </a:r>
            <a:r>
              <a:rPr lang="zh-TW" altLang="en-US" dirty="0" smtClean="0"/>
              <a:t>回傳數量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1143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3723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頻域的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phase delay </a:t>
            </a:r>
            <a:r>
              <a:rPr kumimoji="1" lang="zh-TW" altLang="en-US" dirty="0" smtClean="0"/>
              <a:t>就是時域的延遲</a:t>
            </a:r>
          </a:p>
          <a:p>
            <a:r>
              <a:rPr kumimoji="1" lang="zh-TW" altLang="en-US" dirty="0" smtClean="0"/>
              <a:t>從第二式可得</a:t>
            </a:r>
          </a:p>
          <a:p>
            <a:r>
              <a:rPr kumimoji="1" lang="en-US" altLang="zh-TW" dirty="0" smtClean="0"/>
              <a:t>P(f)  </a:t>
            </a:r>
            <a:r>
              <a:rPr kumimoji="1" lang="zh-TW" altLang="en-US" dirty="0" smtClean="0"/>
              <a:t>就是 </a:t>
            </a:r>
            <a:r>
              <a:rPr kumimoji="1" lang="en-US" altLang="zh-TW" dirty="0" smtClean="0"/>
              <a:t>phase delay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990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Query </a:t>
            </a:r>
            <a:r>
              <a:rPr lang="zh-TW" altLang="en-US" dirty="0" smtClean="0"/>
              <a:t>階段會 送出一個 </a:t>
            </a:r>
            <a:r>
              <a:rPr lang="en-US" altLang="zh-TW" dirty="0" smtClean="0"/>
              <a:t>0~15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Q</a:t>
            </a:r>
            <a:r>
              <a:rPr lang="zh-TW" altLang="en-US" dirty="0" smtClean="0"/>
              <a:t>值 及 目標參數用來設定要蒐的 </a:t>
            </a:r>
            <a:r>
              <a:rPr lang="en-US" altLang="zh-TW" dirty="0" smtClean="0"/>
              <a:t>tag </a:t>
            </a:r>
          </a:p>
          <a:p>
            <a:r>
              <a:rPr lang="zh-TW" altLang="en-US" dirty="0" smtClean="0"/>
              <a:t>所有</a:t>
            </a:r>
            <a:r>
              <a:rPr lang="en-US" altLang="zh-TW" dirty="0" smtClean="0"/>
              <a:t>Tag</a:t>
            </a:r>
            <a:r>
              <a:rPr lang="zh-TW" altLang="en-US" dirty="0" smtClean="0"/>
              <a:t> 收到此訊息會以 </a:t>
            </a:r>
            <a:r>
              <a:rPr lang="en-US" altLang="zh-TW" dirty="0" smtClean="0"/>
              <a:t>Q</a:t>
            </a:r>
            <a:r>
              <a:rPr lang="zh-TW" altLang="en-US" dirty="0" smtClean="0"/>
              <a:t> 值產生隨機數字開始倒數直到</a:t>
            </a:r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30779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07341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倒數到 </a:t>
            </a:r>
            <a:r>
              <a:rPr lang="en-US" altLang="zh-TW" dirty="0" smtClean="0"/>
              <a:t>0</a:t>
            </a:r>
            <a:r>
              <a:rPr lang="zh-TW" altLang="en-US" dirty="0" smtClean="0"/>
              <a:t> </a:t>
            </a:r>
            <a:r>
              <a:rPr lang="en-US" altLang="zh-TW" dirty="0" smtClean="0"/>
              <a:t>tag </a:t>
            </a:r>
            <a:r>
              <a:rPr lang="zh-TW" altLang="en-US" dirty="0" smtClean="0"/>
              <a:t>會回傳 </a:t>
            </a:r>
            <a:r>
              <a:rPr lang="en-US" altLang="zh-TW" dirty="0" smtClean="0"/>
              <a:t>RN16 </a:t>
            </a:r>
            <a:r>
              <a:rPr lang="zh-TW" altLang="en-US" dirty="0" smtClean="0"/>
              <a:t>就是 </a:t>
            </a:r>
            <a:r>
              <a:rPr lang="en-US" altLang="zh-TW" dirty="0" smtClean="0"/>
              <a:t>16</a:t>
            </a:r>
            <a:r>
              <a:rPr lang="en-US" altLang="zh-TW" baseline="0" dirty="0" smtClean="0"/>
              <a:t> bits </a:t>
            </a:r>
            <a:r>
              <a:rPr lang="zh-TW" altLang="en-US" baseline="0" dirty="0" smtClean="0"/>
              <a:t>的隨機數字</a:t>
            </a:r>
            <a:endParaRPr lang="en-US" altLang="zh-TW" baseline="0" dirty="0" smtClean="0"/>
          </a:p>
          <a:p>
            <a:r>
              <a:rPr lang="zh-TW" altLang="en-US" baseline="0" dirty="0" smtClean="0"/>
              <a:t>編碼也是用 </a:t>
            </a:r>
            <a:r>
              <a:rPr lang="en-US" altLang="zh-TW" baseline="0" dirty="0" smtClean="0"/>
              <a:t>FM0</a:t>
            </a:r>
            <a:r>
              <a:rPr lang="zh-TW" altLang="en-US" baseline="0" dirty="0" smtClean="0"/>
              <a:t> </a:t>
            </a:r>
            <a:endParaRPr lang="en-US" altLang="zh-TW" baseline="0" dirty="0" smtClean="0"/>
          </a:p>
          <a:p>
            <a:r>
              <a:rPr lang="en-US" altLang="zh-TW" baseline="0" dirty="0" smtClean="0"/>
              <a:t>Reader </a:t>
            </a:r>
            <a:r>
              <a:rPr lang="zh-TW" altLang="en-US" baseline="0" dirty="0" smtClean="0"/>
              <a:t>成功收到 </a:t>
            </a:r>
            <a:r>
              <a:rPr lang="en-US" altLang="zh-TW" baseline="0" dirty="0" smtClean="0"/>
              <a:t>RN16</a:t>
            </a:r>
            <a:r>
              <a:rPr lang="zh-TW" altLang="en-US" baseline="0" dirty="0" smtClean="0"/>
              <a:t> 會回復 </a:t>
            </a:r>
            <a:r>
              <a:rPr lang="en-US" altLang="zh-TW" baseline="0" dirty="0" smtClean="0"/>
              <a:t>RN16 </a:t>
            </a:r>
            <a:r>
              <a:rPr lang="zh-TW" altLang="en-US" baseline="0" dirty="0" smtClean="0"/>
              <a:t>以及 </a:t>
            </a:r>
            <a:r>
              <a:rPr lang="en-US" altLang="zh-TW" baseline="0" dirty="0" smtClean="0"/>
              <a:t>ACK</a:t>
            </a:r>
          </a:p>
          <a:p>
            <a:r>
              <a:rPr lang="en-US" altLang="zh-TW" baseline="0" dirty="0" smtClean="0"/>
              <a:t>Tag </a:t>
            </a:r>
            <a:r>
              <a:rPr lang="zh-TW" altLang="en-US" baseline="0" dirty="0" smtClean="0"/>
              <a:t>收到後會回傳 </a:t>
            </a:r>
            <a:r>
              <a:rPr lang="en-US" altLang="zh-TW" baseline="0" dirty="0" smtClean="0"/>
              <a:t>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31127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這是實際收到 </a:t>
            </a:r>
            <a:r>
              <a:rPr kumimoji="1" lang="en-US" altLang="zh-TW" dirty="0" smtClean="0"/>
              <a:t>RN16 </a:t>
            </a:r>
            <a:r>
              <a:rPr kumimoji="1" lang="zh-TW" altLang="en-US" dirty="0" smtClean="0"/>
              <a:t>的訊號圖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0720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經過 </a:t>
            </a:r>
            <a:r>
              <a:rPr kumimoji="1" lang="en-US" altLang="zh-TW" dirty="0" smtClean="0"/>
              <a:t>decode </a:t>
            </a:r>
            <a:r>
              <a:rPr kumimoji="1" lang="zh-TW" altLang="en-US" dirty="0" smtClean="0"/>
              <a:t>應該會是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1927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4651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若</a:t>
            </a:r>
            <a:r>
              <a:rPr lang="en-US" altLang="zh-TW" baseline="0" dirty="0" smtClean="0"/>
              <a:t> reader </a:t>
            </a:r>
            <a:r>
              <a:rPr lang="zh-TW" altLang="en-US" dirty="0" smtClean="0"/>
              <a:t>收到不對的 </a:t>
            </a:r>
            <a:r>
              <a:rPr lang="en-US" altLang="zh-TW" dirty="0" smtClean="0"/>
              <a:t>ID</a:t>
            </a:r>
            <a:r>
              <a:rPr lang="zh-TW" altLang="en-US" dirty="0" smtClean="0"/>
              <a:t> 格式，會送 </a:t>
            </a:r>
            <a:r>
              <a:rPr lang="en-US" altLang="zh-TW" dirty="0" smtClean="0"/>
              <a:t>NAK</a:t>
            </a:r>
            <a:r>
              <a:rPr lang="zh-TW" altLang="en-US" dirty="0" smtClean="0"/>
              <a:t> 讓下次 </a:t>
            </a:r>
            <a:r>
              <a:rPr lang="en-US" altLang="zh-TW" dirty="0" smtClean="0"/>
              <a:t>Query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知道沒有這個 </a:t>
            </a:r>
            <a:r>
              <a:rPr lang="en-US" altLang="zh-TW" baseline="0" dirty="0" smtClean="0"/>
              <a:t>ID</a:t>
            </a:r>
          </a:p>
          <a:p>
            <a:r>
              <a:rPr lang="zh-TW" altLang="en-US" baseline="0" dirty="0" smtClean="0"/>
              <a:t>成功的話會用 </a:t>
            </a:r>
            <a:r>
              <a:rPr lang="en-US" altLang="zh-TW" baseline="0" dirty="0" err="1" smtClean="0"/>
              <a:t>QueryRepeat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結束這 </a:t>
            </a:r>
            <a:r>
              <a:rPr lang="en-US" altLang="zh-TW" baseline="0" dirty="0" smtClean="0"/>
              <a:t>slot </a:t>
            </a:r>
            <a:r>
              <a:rPr lang="zh-TW" altLang="en-US" baseline="0" dirty="0" smtClean="0"/>
              <a:t>同時也看下一步要做甚麼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3560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其他 </a:t>
            </a:r>
            <a:r>
              <a:rPr lang="en-US" altLang="zh-TW" dirty="0" smtClean="0"/>
              <a:t>tag</a:t>
            </a:r>
            <a:r>
              <a:rPr lang="zh-TW" altLang="en-US" dirty="0" smtClean="0"/>
              <a:t> 會</a:t>
            </a:r>
            <a:endParaRPr lang="en-US" altLang="zh-TW" dirty="0" smtClean="0"/>
          </a:p>
          <a:p>
            <a:r>
              <a:rPr lang="zh-TW" altLang="en-US" dirty="0" smtClean="0"/>
              <a:t>倒數直到 </a:t>
            </a:r>
            <a:r>
              <a:rPr lang="en-US" altLang="zh-TW" dirty="0" smtClean="0"/>
              <a:t>0</a:t>
            </a:r>
          </a:p>
          <a:p>
            <a:r>
              <a:rPr lang="zh-TW" altLang="en-US" dirty="0" smtClean="0"/>
              <a:t>不斷重複以上步驟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018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撞掉失敗，或是沒有人倒數到 </a:t>
            </a:r>
            <a:r>
              <a:rPr kumimoji="1" lang="en-US" altLang="zh-TW" dirty="0" smtClean="0"/>
              <a:t>0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547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簡單的有一篇 </a:t>
            </a:r>
            <a:r>
              <a:rPr lang="en-US" altLang="zh-TW" dirty="0" smtClean="0"/>
              <a:t>paper </a:t>
            </a:r>
            <a:r>
              <a:rPr lang="zh-TW" altLang="en-US" dirty="0" smtClean="0"/>
              <a:t>可以看</a:t>
            </a:r>
            <a:endParaRPr lang="en-US" altLang="zh-TW" dirty="0" smtClean="0"/>
          </a:p>
          <a:p>
            <a:r>
              <a:rPr lang="zh-TW" altLang="en-US" dirty="0" smtClean="0"/>
              <a:t>還有 </a:t>
            </a:r>
            <a:r>
              <a:rPr lang="en-US" altLang="zh-TW" dirty="0" smtClean="0"/>
              <a:t>EPC</a:t>
            </a:r>
            <a:r>
              <a:rPr lang="zh-TW" altLang="en-US" dirty="0" smtClean="0"/>
              <a:t> 規格說明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5354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時域的訊號圖   送出與接收 </a:t>
            </a:r>
            <a:r>
              <a:rPr kumimoji="1" lang="en-US" altLang="zh-TW" dirty="0" smtClean="0"/>
              <a:t>power </a:t>
            </a:r>
            <a:r>
              <a:rPr kumimoji="1" lang="zh-TW" altLang="en-US" dirty="0" smtClean="0"/>
              <a:t>的比值圖</a:t>
            </a:r>
          </a:p>
          <a:p>
            <a:r>
              <a:rPr kumimoji="1" lang="zh-TW" altLang="en-US" dirty="0" smtClean="0"/>
              <a:t>較大的模型波動稱為 </a:t>
            </a:r>
            <a:r>
              <a:rPr kumimoji="1" lang="en-US" altLang="zh-TW" dirty="0" smtClean="0"/>
              <a:t>large scale fading</a:t>
            </a:r>
            <a:endParaRPr kumimoji="1"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較小的模型波動稱為 </a:t>
            </a:r>
            <a:r>
              <a:rPr kumimoji="1" lang="en-US" altLang="zh-TW" dirty="0" smtClean="0"/>
              <a:t>small scale 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7012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以下是</a:t>
            </a:r>
            <a:r>
              <a:rPr lang="en-US" altLang="zh-TW" dirty="0" smtClean="0"/>
              <a:t>RFID</a:t>
            </a:r>
            <a:r>
              <a:rPr lang="zh-TW" altLang="en-US" dirty="0" smtClean="0"/>
              <a:t> 的相關問題的 代表 </a:t>
            </a:r>
            <a:r>
              <a:rPr lang="en-US" altLang="zh-TW" dirty="0" smtClean="0"/>
              <a:t>paper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333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以下是</a:t>
            </a:r>
            <a:r>
              <a:rPr lang="en-US" altLang="zh-TW" dirty="0" smtClean="0"/>
              <a:t>RFID</a:t>
            </a:r>
            <a:r>
              <a:rPr lang="zh-TW" altLang="en-US" dirty="0" smtClean="0"/>
              <a:t> 的相關問題的 代表 </a:t>
            </a:r>
            <a:r>
              <a:rPr lang="en-US" altLang="zh-TW" dirty="0" smtClean="0"/>
              <a:t>paper 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37566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所有參考資料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959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先介紹 </a:t>
            </a:r>
            <a:r>
              <a:rPr kumimoji="1" lang="en-US" altLang="zh-TW" dirty="0" smtClean="0"/>
              <a:t>small scale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06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主要以兩種原因分成四種 </a:t>
            </a:r>
            <a:r>
              <a:rPr kumimoji="1" lang="en-US" altLang="zh-TW" dirty="0" smtClean="0"/>
              <a:t>fading 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645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:a16="http://schemas.microsoft.com/office/drawing/2014/main" xmlns="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:a16="http://schemas.microsoft.com/office/drawing/2014/main" xmlns="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:a16="http://schemas.microsoft.com/office/drawing/2014/main" xmlns="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:a16="http://schemas.microsoft.com/office/drawing/2014/main" xmlns="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xmlns="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xmlns="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xmlns="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xmlns="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xmlns="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:a16="http://schemas.microsoft.com/office/drawing/2014/main" xmlns="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xmlns="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:a16="http://schemas.microsoft.com/office/drawing/2014/main" xmlns="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90.png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6.xml"/><Relationship Id="rId5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eg"/><Relationship Id="rId5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28.jpeg"/><Relationship Id="rId6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28.jpe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28.jpe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6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6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6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6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7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6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8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sitebuilderreport.com/stock-up" TargetMode="External"/><Relationship Id="rId5" Type="http://schemas.openxmlformats.org/officeDocument/2006/relationships/hyperlink" Target="https://en.wikipedia.org/wiki/Friis_transmission_equation" TargetMode="External"/><Relationship Id="rId6" Type="http://schemas.openxmlformats.org/officeDocument/2006/relationships/hyperlink" Target="https://en.wikipedia.org/wiki/Path_loss" TargetMode="External"/><Relationship Id="rId7" Type="http://schemas.openxmlformats.org/officeDocument/2006/relationships/hyperlink" Target="https://ccrma.stanford.edu/~jos/fp/Phase_Delay.html" TargetMode="External"/><Relationship Id="rId8" Type="http://schemas.openxmlformats.org/officeDocument/2006/relationships/hyperlink" Target="https://en.wikipedia.org/wiki/Communication_channel" TargetMode="External"/><Relationship Id="rId9" Type="http://schemas.openxmlformats.org/officeDocument/2006/relationships/hyperlink" Target="https://en.wikipedia.org/wiki/Fading" TargetMode="External"/><Relationship Id="rId10" Type="http://schemas.openxmlformats.org/officeDocument/2006/relationships/hyperlink" Target="http://www.sengpielaudio.com/calculator-timedelayphas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Freshman </a:t>
            </a:r>
            <a:r>
              <a:rPr lang="en-US" altLang="zh-TW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Course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2018.08.1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@NCTU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EC-614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Small-Scale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5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43382" y="1708830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</p:txBody>
      </p:sp>
    </p:spTree>
    <p:extLst>
      <p:ext uri="{BB962C8B-B14F-4D97-AF65-F5344CB8AC3E}">
        <p14:creationId xmlns:p14="http://schemas.microsoft.com/office/powerpoint/2010/main" val="17953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Time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Doppler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time duration over which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channel impulse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response</a:t>
                </a:r>
                <a:r>
                  <a:rPr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is considered to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be not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varying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Doppler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Doppler shifts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</a:t>
                </a:r>
              </a:p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531462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46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71593" y="5513782"/>
            <a:ext cx="2351926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  <a:endParaRPr kumimoji="1" lang="en-US" altLang="zh-TW" sz="3600" b="0" baseline="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6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35360" y="367215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Flat Fading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</a:p>
        </p:txBody>
      </p:sp>
    </p:spTree>
    <p:extLst>
      <p:ext uri="{BB962C8B-B14F-4D97-AF65-F5344CB8AC3E}">
        <p14:creationId xmlns:p14="http://schemas.microsoft.com/office/powerpoint/2010/main" val="17721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Bandwidth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Delay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approximate maximum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over which two frequencies of a signal are likely to experience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comparable</a:t>
                </a:r>
                <a:endParaRPr lang="en-US" altLang="zh-TW" sz="32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Delay 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ropagation delay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r="-10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300630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Flat</a:t>
            </a:r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1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78477" y="5347776"/>
            <a:ext cx="3491661" cy="107721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</a:p>
          <a:p>
            <a:r>
              <a:rPr kumimoji="1" lang="en-US" altLang="zh-TW" sz="3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1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Large-Scale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Path Loss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Linear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path loss of the channel is the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ratio of transmit</a:t>
            </a:r>
          </a:p>
          <a:p>
            <a:pPr marL="11112" indent="0">
              <a:buNone/>
            </a:pPr>
            <a:r>
              <a:rPr kumimoji="1" lang="en-US" altLang="zh-TW" sz="3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power to receive power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power of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received signal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is averaged over any random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variations due to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shadowing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Shadowing is the effect that the received signal power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fluctuates due to objects obstructing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propagation path 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between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tx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rx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kumimoji="1" lang="zh-TW" altLang="en-US" sz="3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2441032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</p:txBody>
      </p:sp>
    </p:spTree>
    <p:extLst>
      <p:ext uri="{BB962C8B-B14F-4D97-AF65-F5344CB8AC3E}">
        <p14:creationId xmlns:p14="http://schemas.microsoft.com/office/powerpoint/2010/main" val="11111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48" y="3548417"/>
            <a:ext cx="6086277" cy="302035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Why </a:t>
            </a:r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Dispense with the usage of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directivity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or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gain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when describing antenna performance</a:t>
            </a:r>
          </a:p>
          <a:p>
            <a:pPr>
              <a:lnSpc>
                <a:spcPct val="15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Descriptor of antenna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capture area</a:t>
            </a:r>
            <a:endParaRPr kumimoji="1" lang="zh-TW" altLang="en-US" sz="32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6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73" y="3739487"/>
            <a:ext cx="5673752" cy="2815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Original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</p:spPr>
            <p:txBody>
              <a:bodyPr/>
              <a:lstStyle/>
              <a:p>
                <a:pPr marL="111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  <a:blipFill rotWithShape="0">
                <a:blip r:embed="rId4"/>
                <a:stretch>
                  <a:fillRect b="-103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available at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output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fed into the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input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d : distance between antennas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wavelength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  <a:blipFill rotWithShape="0">
                <a:blip r:embed="rId5"/>
                <a:stretch>
                  <a:fillRect l="-1206" t="-2111" b="-50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6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Few follower of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Friis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Replacing the effective antenna areas with directivity counterparts yields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/>
              </a:p>
              <a:p>
                <a:pPr>
                  <a:lnSpc>
                    <a:spcPct val="150000"/>
                  </a:lnSpc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r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</p:spPr>
            <p:txBody>
              <a:bodyPr/>
              <a:lstStyle/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 smtClean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𝑑𝐵𝑚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  <m:r>
                        <a:rPr kumimoji="1" lang="en-US" altLang="zh-TW" sz="40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+20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i="1">
                          <a:latin typeface="Cambria Math" charset="0"/>
                        </a:rPr>
                        <m:t>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TW" sz="4000" i="1">
                              <a:latin typeface="Cambria Math" charset="0"/>
                            </a:rPr>
                            <m:t>4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369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Directivities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</p:spPr>
            <p:txBody>
              <a:bodyPr/>
              <a:lstStyle/>
              <a:p>
                <a:pPr marL="11112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𝐷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1−</m:t>
                          </m:r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𝑐𝑜𝑠</m:t>
                          </m:r>
                          <m:f>
                            <m:fPr>
                              <m:ctrlPr>
                                <a:rPr kumimoji="1" lang="mr-IN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TW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kumimoji="1" lang="en-US" altLang="zh-TW" sz="4000" b="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𝑑𝐵𝑖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=10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sz="4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16" y="1612508"/>
            <a:ext cx="5133945" cy="51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7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Isotropic Radiator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" name="Isotropic_radiator_animation_240x240x8frame_0.4sec_OoP7i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0950" y="1770063"/>
            <a:ext cx="4611688" cy="4611687"/>
          </a:xfrm>
        </p:spPr>
      </p:pic>
    </p:spTree>
    <p:extLst>
      <p:ext uri="{BB962C8B-B14F-4D97-AF65-F5344CB8AC3E}">
        <p14:creationId xmlns:p14="http://schemas.microsoft.com/office/powerpoint/2010/main" val="39696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 txBox="1">
                <a:spLocks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11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  <a:blipFill rotWithShape="0">
                <a:blip r:embed="rId3"/>
                <a:stretch>
                  <a:fillRect b="-20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箭頭接點 5"/>
          <p:cNvCxnSpPr/>
          <p:nvPr/>
        </p:nvCxnSpPr>
        <p:spPr>
          <a:xfrm>
            <a:off x="4437475" y="3275243"/>
            <a:ext cx="2385996" cy="0"/>
          </a:xfrm>
          <a:prstGeom prst="straightConnector1">
            <a:avLst/>
          </a:prstGeom>
          <a:ln w="165100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0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1700811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1544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 Fading Summary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3289" y="1522477"/>
            <a:ext cx="5760640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Small-scale fading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Doppler spread </a:t>
            </a:r>
          </a:p>
          <a:p>
            <a:pPr lvl="2"/>
            <a:r>
              <a:rPr kumimoji="1" lang="en-US" altLang="zh-TW" dirty="0" smtClean="0"/>
              <a:t>Slow fading </a:t>
            </a:r>
          </a:p>
          <a:p>
            <a:pPr lvl="2"/>
            <a:r>
              <a:rPr kumimoji="1" lang="en-US" altLang="zh-TW" dirty="0" smtClean="0"/>
              <a:t>Fast fading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 smtClean="0">
                <a:solidFill>
                  <a:schemeClr val="accent1"/>
                </a:solidFill>
              </a:rPr>
              <a:t>Delay spread</a:t>
            </a:r>
            <a:r>
              <a:rPr kumimoji="1" lang="en-US" altLang="zh-TW" dirty="0" smtClean="0"/>
              <a:t> </a:t>
            </a:r>
          </a:p>
          <a:p>
            <a:pPr lvl="2"/>
            <a:r>
              <a:rPr kumimoji="1" lang="en-US" altLang="zh-TW" dirty="0" smtClean="0"/>
              <a:t>Flat fading </a:t>
            </a:r>
          </a:p>
          <a:p>
            <a:pPr lvl="2"/>
            <a:r>
              <a:rPr kumimoji="1" lang="en-US" altLang="zh-TW" dirty="0" smtClean="0"/>
              <a:t>Frequency-selective fading</a:t>
            </a:r>
          </a:p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Large-scale fading 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Path loss </a:t>
            </a:r>
          </a:p>
          <a:p>
            <a:pPr lvl="2"/>
            <a:r>
              <a:rPr kumimoji="1" lang="en-US" altLang="zh-TW" dirty="0" smtClean="0"/>
              <a:t>Shadowing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0" name="群組 9"/>
          <p:cNvGrpSpPr/>
          <p:nvPr/>
        </p:nvGrpSpPr>
        <p:grpSpPr>
          <a:xfrm>
            <a:off x="3783106" y="2400601"/>
            <a:ext cx="6239435" cy="1248040"/>
            <a:chOff x="3783106" y="2400601"/>
            <a:chExt cx="6239435" cy="1248040"/>
          </a:xfrm>
        </p:grpSpPr>
        <p:sp>
          <p:nvSpPr>
            <p:cNvPr id="7" name="文字方塊 6"/>
            <p:cNvSpPr txBox="1"/>
            <p:nvPr/>
          </p:nvSpPr>
          <p:spPr>
            <a:xfrm>
              <a:off x="8068167" y="2675685"/>
              <a:ext cx="1688283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kumimoji="1" lang="en-US" altLang="zh-TW" sz="3200" b="1" baseline="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Mobility</a:t>
              </a:r>
              <a:endParaRPr kumimoji="1" lang="zh-TW" altLang="en-US" sz="3200" b="1" baseline="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7734750" y="2400601"/>
              <a:ext cx="2287791" cy="1248040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1" name="直線箭頭接點 10"/>
            <p:cNvCxnSpPr>
              <a:stCxn id="8" idx="2"/>
            </p:cNvCxnSpPr>
            <p:nvPr/>
          </p:nvCxnSpPr>
          <p:spPr>
            <a:xfrm flipH="1" flipV="1">
              <a:off x="3783106" y="2675685"/>
              <a:ext cx="3951644" cy="348936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3550024" y="4054806"/>
            <a:ext cx="6906409" cy="1265396"/>
            <a:chOff x="3550024" y="4054806"/>
            <a:chExt cx="6906409" cy="1265396"/>
          </a:xfrm>
        </p:grpSpPr>
        <p:sp>
          <p:nvSpPr>
            <p:cNvPr id="6" name="文字方塊 5"/>
            <p:cNvSpPr txBox="1"/>
            <p:nvPr/>
          </p:nvSpPr>
          <p:spPr>
            <a:xfrm>
              <a:off x="8283730" y="4427872"/>
              <a:ext cx="1960793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kumimoji="1" lang="en-US" altLang="zh-TW" sz="3200" b="1" baseline="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Multipath</a:t>
              </a:r>
              <a:endParaRPr kumimoji="1" lang="zh-TW" altLang="en-US" sz="3200" b="1" baseline="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8071820" y="4054806"/>
              <a:ext cx="2384613" cy="126539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2" name="直線箭頭接點 11"/>
            <p:cNvCxnSpPr>
              <a:stCxn id="9" idx="2"/>
            </p:cNvCxnSpPr>
            <p:nvPr/>
          </p:nvCxnSpPr>
          <p:spPr>
            <a:xfrm flipH="1" flipV="1">
              <a:off x="3550024" y="4242905"/>
              <a:ext cx="4521796" cy="444599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51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31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Demo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9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32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408" y="1443790"/>
            <a:ext cx="7833381" cy="39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3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315948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</p:txBody>
      </p:sp>
    </p:spTree>
    <p:extLst>
      <p:ext uri="{BB962C8B-B14F-4D97-AF65-F5344CB8AC3E}">
        <p14:creationId xmlns:p14="http://schemas.microsoft.com/office/powerpoint/2010/main" val="56898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34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Basic Elements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Standard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5653064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Bar code 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Traditional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Defacement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Manual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manipulation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</a:t>
            </a:r>
            <a:r>
              <a:rPr lang="en-US" altLang="zh-TW" dirty="0" smtClean="0">
                <a:solidFill>
                  <a:schemeClr val="accent1"/>
                </a:solidFill>
              </a:rPr>
              <a:t>separately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5988424" y="1700808"/>
            <a:ext cx="5653064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R</a:t>
            </a:r>
            <a:r>
              <a:rPr lang="en-US" altLang="zh-TW" dirty="0" smtClean="0"/>
              <a:t>adio </a:t>
            </a:r>
            <a:r>
              <a:rPr lang="en-US" altLang="zh-TW" dirty="0" smtClean="0">
                <a:solidFill>
                  <a:schemeClr val="accent1"/>
                </a:solidFill>
              </a:rPr>
              <a:t>F</a:t>
            </a:r>
            <a:r>
              <a:rPr lang="en-US" altLang="zh-TW" dirty="0" smtClean="0"/>
              <a:t>requency </a:t>
            </a:r>
            <a:r>
              <a:rPr lang="en-US" altLang="zh-TW" dirty="0" err="1" smtClean="0">
                <a:solidFill>
                  <a:schemeClr val="accent1"/>
                </a:solidFill>
              </a:rPr>
              <a:t>ID</a:t>
            </a:r>
            <a:r>
              <a:rPr lang="en-US" altLang="zh-TW" dirty="0" err="1" smtClean="0"/>
              <a:t>entification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Brand new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RF based communication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rgbClr val="FF0000"/>
                </a:solidFill>
              </a:rPr>
              <a:t>Non-line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System based operation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</a:t>
            </a:r>
            <a:r>
              <a:rPr lang="en-US" altLang="zh-TW" dirty="0" smtClean="0">
                <a:solidFill>
                  <a:srgbClr val="FF0000"/>
                </a:solidFill>
              </a:rPr>
              <a:t>simultaneously</a:t>
            </a:r>
          </a:p>
        </p:txBody>
      </p:sp>
    </p:spTree>
    <p:extLst>
      <p:ext uri="{BB962C8B-B14F-4D97-AF65-F5344CB8AC3E}">
        <p14:creationId xmlns:p14="http://schemas.microsoft.com/office/powerpoint/2010/main" val="3928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566660"/>
              </p:ext>
            </p:extLst>
          </p:nvPr>
        </p:nvGraphicFramePr>
        <p:xfrm>
          <a:off x="334963" y="1700212"/>
          <a:ext cx="11659815" cy="4681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19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104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Frequency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Limitations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Applications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125-134 kHz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 m.)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reading speed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Animal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13.56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to Middle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1.5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Problems with metal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Library,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Ultra-high Freq.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860-930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Middle to 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10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Interference problems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Microwave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2.4 GHz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50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Not widely deployed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334963" y="4307305"/>
            <a:ext cx="11659815" cy="117909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19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Reading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64" name="Group 2"/>
          <p:cNvGrpSpPr>
            <a:grpSpLocks/>
          </p:cNvGrpSpPr>
          <p:nvPr/>
        </p:nvGrpSpPr>
        <p:grpSpPr bwMode="auto">
          <a:xfrm>
            <a:off x="303028" y="1457401"/>
            <a:ext cx="11912967" cy="5346278"/>
            <a:chOff x="582" y="776"/>
            <a:chExt cx="4790" cy="3166"/>
          </a:xfrm>
        </p:grpSpPr>
        <p:sp>
          <p:nvSpPr>
            <p:cNvPr id="65" name="Text Box 3"/>
            <p:cNvSpPr txBox="1">
              <a:spLocks noChangeArrowheads="1"/>
            </p:cNvSpPr>
            <p:nvPr/>
          </p:nvSpPr>
          <p:spPr bwMode="auto">
            <a:xfrm>
              <a:off x="4915" y="2346"/>
              <a:ext cx="45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latin typeface="Times New Roman" charset="0"/>
                </a:rPr>
                <a:t>MHz</a:t>
              </a:r>
              <a:endParaRPr lang="en-US" altLang="zh-TW" sz="2400" dirty="0">
                <a:latin typeface="Times New Roman" charset="0"/>
              </a:endParaRPr>
            </a:p>
          </p:txBody>
        </p:sp>
        <p:grpSp>
          <p:nvGrpSpPr>
            <p:cNvPr id="66" name="Group 4"/>
            <p:cNvGrpSpPr>
              <a:grpSpLocks/>
            </p:cNvGrpSpPr>
            <p:nvPr/>
          </p:nvGrpSpPr>
          <p:grpSpPr bwMode="auto">
            <a:xfrm>
              <a:off x="582" y="776"/>
              <a:ext cx="4506" cy="3166"/>
              <a:chOff x="631" y="776"/>
              <a:chExt cx="4881" cy="3166"/>
            </a:xfrm>
          </p:grpSpPr>
          <p:sp>
            <p:nvSpPr>
              <p:cNvPr id="67" name="Line 5"/>
              <p:cNvSpPr>
                <a:spLocks noChangeShapeType="1"/>
              </p:cNvSpPr>
              <p:nvPr/>
            </p:nvSpPr>
            <p:spPr bwMode="auto">
              <a:xfrm>
                <a:off x="3216" y="776"/>
                <a:ext cx="1" cy="19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" name="Line 6"/>
              <p:cNvSpPr>
                <a:spLocks noChangeShapeType="1"/>
              </p:cNvSpPr>
              <p:nvPr/>
            </p:nvSpPr>
            <p:spPr bwMode="auto">
              <a:xfrm flipV="1">
                <a:off x="1533" y="84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grpSp>
            <p:nvGrpSpPr>
              <p:cNvPr id="69" name="Group 7"/>
              <p:cNvGrpSpPr>
                <a:grpSpLocks/>
              </p:cNvGrpSpPr>
              <p:nvPr/>
            </p:nvGrpSpPr>
            <p:grpSpPr bwMode="auto">
              <a:xfrm>
                <a:off x="631" y="1034"/>
                <a:ext cx="4881" cy="2908"/>
                <a:chOff x="631" y="1034"/>
                <a:chExt cx="4881" cy="2908"/>
              </a:xfrm>
            </p:grpSpPr>
            <p:grpSp>
              <p:nvGrpSpPr>
                <p:cNvPr id="70" name="Group 8"/>
                <p:cNvGrpSpPr>
                  <a:grpSpLocks/>
                </p:cNvGrpSpPr>
                <p:nvPr/>
              </p:nvGrpSpPr>
              <p:grpSpPr bwMode="auto">
                <a:xfrm>
                  <a:off x="1536" y="1116"/>
                  <a:ext cx="1703" cy="276"/>
                  <a:chOff x="1476" y="819"/>
                  <a:chExt cx="1719" cy="276"/>
                </a:xfrm>
              </p:grpSpPr>
              <p:sp>
                <p:nvSpPr>
                  <p:cNvPr id="120" name="Line 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6" y="970"/>
                    <a:ext cx="23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1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2907" y="970"/>
                    <a:ext cx="28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2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32" y="819"/>
                    <a:ext cx="1390" cy="27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/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FCC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開放</a:t>
                    </a:r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RFID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頻段</a:t>
                    </a:r>
                    <a:endParaRPr lang="zh-TW" altLang="en-US" sz="4400" dirty="0">
                      <a:latin typeface="標楷體" charset="-120"/>
                      <a:ea typeface="標楷體" charset="-120"/>
                    </a:endParaRPr>
                  </a:p>
                </p:txBody>
              </p:sp>
            </p:grpSp>
            <p:sp>
              <p:nvSpPr>
                <p:cNvPr id="71" name="Rectangle 12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341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TW" altLang="zh-TW" sz="2400">
                    <a:latin typeface="Times New Roman" charset="0"/>
                    <a:ea typeface="標楷體" charset="-120"/>
                  </a:endParaRPr>
                </a:p>
              </p:txBody>
            </p:sp>
            <p:sp>
              <p:nvSpPr>
                <p:cNvPr id="72" name="Rectangle 13"/>
                <p:cNvSpPr>
                  <a:spLocks noChangeArrowheads="1"/>
                </p:cNvSpPr>
                <p:nvPr/>
              </p:nvSpPr>
              <p:spPr bwMode="auto">
                <a:xfrm>
                  <a:off x="1247" y="1833"/>
                  <a:ext cx="984" cy="795"/>
                </a:xfrm>
                <a:prstGeom prst="rect">
                  <a:avLst/>
                </a:prstGeom>
                <a:solidFill>
                  <a:srgbClr val="D4FF9F"/>
                </a:solidFill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</a:t>
                  </a:r>
                  <a:r>
                    <a:rPr lang="zh-TW" altLang="en-US" sz="2600" dirty="0" smtClean="0">
                      <a:latin typeface="標楷體" charset="-120"/>
                      <a:ea typeface="標楷體" charset="-120"/>
                    </a:rPr>
                    <a:t>電信</a:t>
                  </a:r>
                  <a:endParaRPr lang="en-US" altLang="zh-TW" sz="2600" dirty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Up link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73" name="Rectangle 14"/>
                <p:cNvSpPr>
                  <a:spLocks noChangeArrowheads="1"/>
                </p:cNvSpPr>
                <p:nvPr/>
              </p:nvSpPr>
              <p:spPr bwMode="auto">
                <a:xfrm>
                  <a:off x="3871" y="1833"/>
                  <a:ext cx="1030" cy="800"/>
                </a:xfrm>
                <a:prstGeom prst="rect">
                  <a:avLst/>
                </a:prstGeom>
                <a:solidFill>
                  <a:srgbClr val="D4FF9F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中華電信</a:t>
                  </a: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Down link</a:t>
                  </a:r>
                  <a:r>
                    <a:rPr lang="en-US" altLang="zh-TW" sz="2600" dirty="0" smtClean="0">
                      <a:latin typeface="Times New Roman" charset="0"/>
                    </a:rPr>
                    <a:t> </a:t>
                  </a:r>
                  <a:endParaRPr lang="en-US" altLang="zh-TW" sz="2600" dirty="0">
                    <a:latin typeface="Times New Roman" charset="0"/>
                  </a:endParaRPr>
                </a:p>
              </p:txBody>
            </p:sp>
            <p:sp>
              <p:nvSpPr>
                <p:cNvPr id="74" name="Rectangle 15"/>
                <p:cNvSpPr>
                  <a:spLocks noChangeArrowheads="1"/>
                </p:cNvSpPr>
                <p:nvPr/>
              </p:nvSpPr>
              <p:spPr bwMode="auto">
                <a:xfrm>
                  <a:off x="2813" y="1833"/>
                  <a:ext cx="412" cy="799"/>
                </a:xfrm>
                <a:prstGeom prst="rect">
                  <a:avLst/>
                </a:prstGeom>
                <a:solidFill>
                  <a:srgbClr val="F220ED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TW" sz="2400" dirty="0" smtClean="0">
                      <a:solidFill>
                        <a:schemeClr val="bg1"/>
                      </a:solidFill>
                      <a:latin typeface="Times New Roman" charset="0"/>
                    </a:rPr>
                    <a:t>RFID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grpSp>
              <p:nvGrpSpPr>
                <p:cNvPr id="75" name="Group 16"/>
                <p:cNvGrpSpPr>
                  <a:grpSpLocks/>
                </p:cNvGrpSpPr>
                <p:nvPr/>
              </p:nvGrpSpPr>
              <p:grpSpPr bwMode="auto">
                <a:xfrm>
                  <a:off x="239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18" name="Line 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 smtClean="0">
                        <a:latin typeface="Times New Roman" charset="0"/>
                      </a:rPr>
                      <a:t>915</a:t>
                    </a:r>
                    <a:endParaRPr lang="en-US" altLang="zh-TW" sz="26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6" name="Group 19"/>
                <p:cNvGrpSpPr>
                  <a:grpSpLocks/>
                </p:cNvGrpSpPr>
                <p:nvPr/>
              </p:nvGrpSpPr>
              <p:grpSpPr bwMode="auto">
                <a:xfrm>
                  <a:off x="3054" y="2616"/>
                  <a:ext cx="343" cy="719"/>
                  <a:chOff x="6240" y="3597"/>
                  <a:chExt cx="720" cy="1080"/>
                </a:xfrm>
              </p:grpSpPr>
              <p:sp>
                <p:nvSpPr>
                  <p:cNvPr id="116" name="Line 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928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7" name="Group 22"/>
                <p:cNvGrpSpPr>
                  <a:grpSpLocks/>
                </p:cNvGrpSpPr>
                <p:nvPr/>
              </p:nvGrpSpPr>
              <p:grpSpPr bwMode="auto">
                <a:xfrm>
                  <a:off x="2644" y="2624"/>
                  <a:ext cx="343" cy="719"/>
                  <a:chOff x="6240" y="3597"/>
                  <a:chExt cx="720" cy="1080"/>
                </a:xfrm>
              </p:grpSpPr>
              <p:sp>
                <p:nvSpPr>
                  <p:cNvPr id="114" name="Line 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5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8" name="Group 25"/>
                <p:cNvGrpSpPr>
                  <a:grpSpLocks/>
                </p:cNvGrpSpPr>
                <p:nvPr/>
              </p:nvGrpSpPr>
              <p:grpSpPr bwMode="auto">
                <a:xfrm>
                  <a:off x="206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12" name="Line 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3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910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9" name="Group 28"/>
                <p:cNvGrpSpPr>
                  <a:grpSpLocks/>
                </p:cNvGrpSpPr>
                <p:nvPr/>
              </p:nvGrpSpPr>
              <p:grpSpPr bwMode="auto">
                <a:xfrm>
                  <a:off x="1066" y="2633"/>
                  <a:ext cx="345" cy="720"/>
                  <a:chOff x="6240" y="3597"/>
                  <a:chExt cx="720" cy="1080"/>
                </a:xfrm>
              </p:grpSpPr>
              <p:sp>
                <p:nvSpPr>
                  <p:cNvPr id="110" name="Line 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1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0" name="Rectangle 31"/>
                <p:cNvSpPr>
                  <a:spLocks noChangeArrowheads="1"/>
                </p:cNvSpPr>
                <p:nvPr/>
              </p:nvSpPr>
              <p:spPr bwMode="auto">
                <a:xfrm>
                  <a:off x="3653" y="1833"/>
                  <a:ext cx="218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zh-TW" sz="800">
                    <a:latin typeface="Times New Roman" charset="0"/>
                  </a:endParaRPr>
                </a:p>
              </p:txBody>
            </p:sp>
            <p:grpSp>
              <p:nvGrpSpPr>
                <p:cNvPr id="81" name="Group 32"/>
                <p:cNvGrpSpPr>
                  <a:grpSpLocks/>
                </p:cNvGrpSpPr>
                <p:nvPr/>
              </p:nvGrpSpPr>
              <p:grpSpPr bwMode="auto">
                <a:xfrm>
                  <a:off x="3707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8" name="Line 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9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940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2" name="Group 35"/>
                <p:cNvGrpSpPr>
                  <a:grpSpLocks/>
                </p:cNvGrpSpPr>
                <p:nvPr/>
              </p:nvGrpSpPr>
              <p:grpSpPr bwMode="auto">
                <a:xfrm>
                  <a:off x="4692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6" name="Line 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7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955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3" name="Group 38"/>
                <p:cNvGrpSpPr>
                  <a:grpSpLocks/>
                </p:cNvGrpSpPr>
                <p:nvPr/>
              </p:nvGrpSpPr>
              <p:grpSpPr bwMode="auto">
                <a:xfrm>
                  <a:off x="496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4" name="Line 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5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960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4" name="Group 41"/>
                <p:cNvGrpSpPr>
                  <a:grpSpLocks/>
                </p:cNvGrpSpPr>
                <p:nvPr/>
              </p:nvGrpSpPr>
              <p:grpSpPr bwMode="auto">
                <a:xfrm>
                  <a:off x="135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02" name="Line 4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3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902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5" name="Rectangle 44"/>
                <p:cNvSpPr>
                  <a:spLocks noChangeArrowheads="1"/>
                </p:cNvSpPr>
                <p:nvPr/>
              </p:nvSpPr>
              <p:spPr bwMode="auto">
                <a:xfrm>
                  <a:off x="4855" y="1833"/>
                  <a:ext cx="309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400" dirty="0">
                      <a:latin typeface="標楷體" charset="-120"/>
                      <a:ea typeface="標楷體" charset="-120"/>
                    </a:rPr>
                    <a:t>遠傳</a:t>
                  </a:r>
                </a:p>
                <a:p>
                  <a:pPr algn="ctr"/>
                  <a:r>
                    <a:rPr lang="en-US" altLang="zh-TW" sz="2400" dirty="0" smtClean="0">
                      <a:latin typeface="標楷體" charset="-120"/>
                      <a:ea typeface="標楷體" charset="-120"/>
                    </a:rPr>
                    <a:t>DL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sp>
              <p:nvSpPr>
                <p:cNvPr id="86" name="Rectangle 45"/>
                <p:cNvSpPr>
                  <a:spLocks noChangeArrowheads="1"/>
                </p:cNvSpPr>
                <p:nvPr/>
              </p:nvSpPr>
              <p:spPr bwMode="auto">
                <a:xfrm>
                  <a:off x="2231" y="1833"/>
                  <a:ext cx="328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遠</a:t>
                  </a:r>
                  <a:r>
                    <a:rPr lang="zh-TW" altLang="en-US" sz="2800" dirty="0" smtClean="0">
                      <a:latin typeface="標楷體" charset="-120"/>
                      <a:ea typeface="標楷體" charset="-120"/>
                    </a:rPr>
                    <a:t>傳</a:t>
                  </a:r>
                  <a:endParaRPr lang="en-US" altLang="zh-TW" sz="2800" dirty="0" smtClean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800" dirty="0" smtClean="0">
                      <a:latin typeface="標楷體" charset="-120"/>
                      <a:ea typeface="標楷體" charset="-120"/>
                    </a:rPr>
                    <a:t>UP</a:t>
                  </a:r>
                  <a:endParaRPr lang="zh-TW" altLang="en-US" sz="28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87" name="Rectangle 46"/>
                <p:cNvSpPr>
                  <a:spLocks noChangeArrowheads="1"/>
                </p:cNvSpPr>
                <p:nvPr/>
              </p:nvSpPr>
              <p:spPr bwMode="auto">
                <a:xfrm>
                  <a:off x="3543" y="1833"/>
                  <a:ext cx="100" cy="800"/>
                </a:xfrm>
                <a:prstGeom prst="rect">
                  <a:avLst/>
                </a:prstGeom>
                <a:solidFill>
                  <a:srgbClr val="C5C5C5"/>
                </a:soli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" name="Rectangle 47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111" cy="800"/>
                </a:xfrm>
                <a:prstGeom prst="rect">
                  <a:avLst/>
                </a:prstGeom>
                <a:solidFill>
                  <a:srgbClr val="C5C5C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grpSp>
              <p:nvGrpSpPr>
                <p:cNvPr id="89" name="Group 48"/>
                <p:cNvGrpSpPr>
                  <a:grpSpLocks/>
                </p:cNvGrpSpPr>
                <p:nvPr/>
              </p:nvGrpSpPr>
              <p:grpSpPr bwMode="auto">
                <a:xfrm>
                  <a:off x="631" y="2632"/>
                  <a:ext cx="573" cy="689"/>
                  <a:chOff x="5978" y="3597"/>
                  <a:chExt cx="1202" cy="1034"/>
                </a:xfrm>
              </p:grpSpPr>
              <p:sp>
                <p:nvSpPr>
                  <p:cNvPr id="100" name="Line 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1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78" y="4091"/>
                    <a:ext cx="1202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891.4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90" name="Group 51"/>
                <p:cNvGrpSpPr>
                  <a:grpSpLocks/>
                </p:cNvGrpSpPr>
                <p:nvPr/>
              </p:nvGrpSpPr>
              <p:grpSpPr bwMode="auto">
                <a:xfrm>
                  <a:off x="3507" y="2637"/>
                  <a:ext cx="367" cy="1305"/>
                  <a:chOff x="3264" y="2496"/>
                  <a:chExt cx="323" cy="618"/>
                </a:xfrm>
              </p:grpSpPr>
              <p:sp>
                <p:nvSpPr>
                  <p:cNvPr id="98" name="Line 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9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76"/>
                    <a:ext cx="323" cy="1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937</a:t>
                    </a:r>
                  </a:p>
                </p:txBody>
              </p:sp>
            </p:grpSp>
            <p:grpSp>
              <p:nvGrpSpPr>
                <p:cNvPr id="91" name="Group 54"/>
                <p:cNvGrpSpPr>
                  <a:grpSpLocks/>
                </p:cNvGrpSpPr>
                <p:nvPr/>
              </p:nvGrpSpPr>
              <p:grpSpPr bwMode="auto">
                <a:xfrm>
                  <a:off x="891" y="2614"/>
                  <a:ext cx="462" cy="1155"/>
                  <a:chOff x="3264" y="2496"/>
                  <a:chExt cx="405" cy="549"/>
                </a:xfrm>
              </p:grpSpPr>
              <p:sp>
                <p:nvSpPr>
                  <p:cNvPr id="96" name="Line 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7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06"/>
                    <a:ext cx="405" cy="13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892</a:t>
                    </a:r>
                  </a:p>
                </p:txBody>
              </p:sp>
            </p:grpSp>
            <p:sp>
              <p:nvSpPr>
                <p:cNvPr id="92" name="Line 57"/>
                <p:cNvSpPr>
                  <a:spLocks noChangeShapeType="1"/>
                </p:cNvSpPr>
                <p:nvPr/>
              </p:nvSpPr>
              <p:spPr bwMode="auto">
                <a:xfrm>
                  <a:off x="645" y="2633"/>
                  <a:ext cx="486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3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3534" y="2133"/>
                  <a:ext cx="371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4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877" y="2083"/>
                  <a:ext cx="467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5" name="AutoShape 60"/>
                <p:cNvSpPr>
                  <a:spLocks noChangeArrowheads="1"/>
                </p:cNvSpPr>
                <p:nvPr/>
              </p:nvSpPr>
              <p:spPr bwMode="auto">
                <a:xfrm>
                  <a:off x="3528" y="1034"/>
                  <a:ext cx="1164" cy="566"/>
                </a:xfrm>
                <a:prstGeom prst="wedgeRoundRectCallout">
                  <a:avLst>
                    <a:gd name="adj1" fmla="val -76013"/>
                    <a:gd name="adj2" fmla="val 97762"/>
                    <a:gd name="adj3" fmla="val 16667"/>
                  </a:avLst>
                </a:prstGeom>
                <a:solidFill>
                  <a:srgbClr val="FFD5F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國內</a:t>
                  </a:r>
                  <a:r>
                    <a:rPr lang="en-US" altLang="zh-TW" sz="2800" dirty="0">
                      <a:latin typeface="標楷體" charset="-120"/>
                      <a:ea typeface="標楷體" charset="-120"/>
                    </a:rPr>
                    <a:t>RFID</a:t>
                  </a:r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頻段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089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688209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8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690325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Signal Representation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General form</a:t>
            </a:r>
          </a:p>
          <a:p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Called the canonical representation of a </a:t>
            </a:r>
          </a:p>
          <a:p>
            <a:pPr marL="11112" indent="0">
              <a:buNone/>
            </a:pPr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    band-pass signal</a:t>
            </a:r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12"/>
          <p:cNvSpPr txBox="1"/>
          <p:nvPr/>
        </p:nvSpPr>
        <p:spPr>
          <a:xfrm>
            <a:off x="1643881" y="3353525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amplitude 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3928020" y="3353525"/>
            <a:ext cx="1713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endParaRPr lang="en-US" sz="28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017508" y="3353525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phase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Straight Arrow Connector 16"/>
          <p:cNvCxnSpPr>
            <a:stCxn id="5" idx="0"/>
          </p:cNvCxnSpPr>
          <p:nvPr/>
        </p:nvCxnSpPr>
        <p:spPr>
          <a:xfrm flipV="1">
            <a:off x="2560158" y="2862542"/>
            <a:ext cx="1367862" cy="49098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8"/>
          <p:cNvCxnSpPr>
            <a:stCxn id="6" idx="0"/>
          </p:cNvCxnSpPr>
          <p:nvPr/>
        </p:nvCxnSpPr>
        <p:spPr>
          <a:xfrm flipV="1">
            <a:off x="4784954" y="2969226"/>
            <a:ext cx="701446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1"/>
          <p:cNvCxnSpPr>
            <a:stCxn id="7" idx="0"/>
          </p:cNvCxnSpPr>
          <p:nvPr/>
        </p:nvCxnSpPr>
        <p:spPr>
          <a:xfrm flipH="1" flipV="1">
            <a:off x="6862021" y="2969226"/>
            <a:ext cx="687043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817" y="2486003"/>
            <a:ext cx="4576515" cy="400045"/>
          </a:xfrm>
          <a:prstGeom prst="rect">
            <a:avLst/>
          </a:prstGeom>
        </p:spPr>
      </p:pic>
      <p:cxnSp>
        <p:nvCxnSpPr>
          <p:cNvPr id="25" name="直線箭頭接點 24"/>
          <p:cNvCxnSpPr/>
          <p:nvPr/>
        </p:nvCxnSpPr>
        <p:spPr>
          <a:xfrm flipV="1">
            <a:off x="7549064" y="6232845"/>
            <a:ext cx="3889472" cy="7886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/>
          <p:nvPr/>
        </p:nvCxnSpPr>
        <p:spPr>
          <a:xfrm flipH="1" flipV="1">
            <a:off x="8373576" y="3511655"/>
            <a:ext cx="40225" cy="322257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/>
          <p:cNvGrpSpPr/>
          <p:nvPr/>
        </p:nvGrpSpPr>
        <p:grpSpPr>
          <a:xfrm>
            <a:off x="8395140" y="3925692"/>
            <a:ext cx="2989795" cy="2365651"/>
            <a:chOff x="8395140" y="3925692"/>
            <a:chExt cx="2989795" cy="2365651"/>
          </a:xfrm>
        </p:grpSpPr>
        <p:cxnSp>
          <p:nvCxnSpPr>
            <p:cNvPr id="29" name="直線箭頭接點 28"/>
            <p:cNvCxnSpPr/>
            <p:nvPr/>
          </p:nvCxnSpPr>
          <p:spPr>
            <a:xfrm flipV="1">
              <a:off x="8395140" y="4584615"/>
              <a:ext cx="2428370" cy="1706728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10597983" y="3925692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8001664" y="2925170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1278740" y="5900876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8413801" y="4584615"/>
            <a:ext cx="2409709" cy="1687664"/>
            <a:chOff x="8413801" y="4584615"/>
            <a:chExt cx="2409709" cy="1687664"/>
          </a:xfrm>
        </p:grpSpPr>
        <p:sp>
          <p:nvSpPr>
            <p:cNvPr id="33" name="文字方塊 32"/>
            <p:cNvSpPr txBox="1"/>
            <p:nvPr/>
          </p:nvSpPr>
          <p:spPr>
            <a:xfrm>
              <a:off x="9081663" y="4734399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8" name="直線接點 37"/>
            <p:cNvCxnSpPr/>
            <p:nvPr/>
          </p:nvCxnSpPr>
          <p:spPr>
            <a:xfrm flipV="1">
              <a:off x="8413801" y="4584615"/>
              <a:ext cx="2409709" cy="16876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8895053" y="5640073"/>
            <a:ext cx="2733404" cy="1094159"/>
            <a:chOff x="8895053" y="5640073"/>
            <a:chExt cx="2733404" cy="1094159"/>
          </a:xfrm>
        </p:grpSpPr>
        <p:sp>
          <p:nvSpPr>
            <p:cNvPr id="15" name="弧線 14"/>
            <p:cNvSpPr/>
            <p:nvPr/>
          </p:nvSpPr>
          <p:spPr>
            <a:xfrm>
              <a:off x="8895053" y="5766318"/>
              <a:ext cx="528868" cy="967914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139" y="5640073"/>
              <a:ext cx="2110318" cy="456285"/>
            </a:xfrm>
            <a:prstGeom prst="rect">
              <a:avLst/>
            </a:prstGeom>
          </p:spPr>
        </p:pic>
      </p:grpSp>
      <p:sp>
        <p:nvSpPr>
          <p:cNvPr id="27" name="文字方塊 26"/>
          <p:cNvSpPr txBox="1"/>
          <p:nvPr/>
        </p:nvSpPr>
        <p:spPr>
          <a:xfrm>
            <a:off x="9084775" y="4737511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(t)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9"/>
          <a:stretch/>
        </p:blipFill>
        <p:spPr>
          <a:xfrm>
            <a:off x="6923314" y="2000621"/>
            <a:ext cx="3598264" cy="41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3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6" y="2376859"/>
            <a:ext cx="2240977" cy="4298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5" y="5397964"/>
            <a:ext cx="2240977" cy="4298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2698499"/>
            <a:ext cx="2240977" cy="42985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5248289"/>
            <a:ext cx="2240977" cy="429859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3915254" y="1457401"/>
            <a:ext cx="1564503" cy="528905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55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42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Protocol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6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14568" y="4042058"/>
            <a:ext cx="773619" cy="142785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92382" y="4238238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579199" y="4148593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3012" y="4042058"/>
            <a:ext cx="773619" cy="142785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1456" y="4042058"/>
            <a:ext cx="773619" cy="142785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558694" y="3457283"/>
            <a:ext cx="2367828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Carrier Wave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09758" y="4034973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0882" y="403497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9360" y="4031978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23003" y="4289816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825313" y="4695445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8444752" y="5575018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0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87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88997" y="2502791"/>
            <a:ext cx="1257110" cy="23202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9995" y="3432285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995" y="4395743"/>
            <a:ext cx="167866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Command</a:t>
            </a:r>
            <a:endParaRPr kumimoji="1" lang="zh-TW" altLang="en-US" sz="36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356812" y="3342640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 flipH="1">
            <a:off x="1837119" y="4395743"/>
            <a:ext cx="0" cy="620574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6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7334" y="4341644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675814" y="4622182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2282193" y="5592949"/>
            <a:ext cx="1306268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65" y="2502791"/>
            <a:ext cx="1257110" cy="232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2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</a:t>
                </a:r>
                <a:r>
                  <a:rPr kumimoji="1" lang="zh-TW" altLang="en-US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Rectangular 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Amplitude and Phase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𝑄</m:t>
                            </m:r>
                          </m:sub>
                          <m:sup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rad>
                    <m:r>
                      <a:rPr kumimoji="1" lang="en-US" altLang="zh-TW" sz="3600" b="0" i="1" smtClean="0">
                        <a:latin typeface="Cambria Math" charset="0"/>
                      </a:rPr>
                      <m:t>   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𝑡𝑎𝑛</m:t>
                        </m:r>
                      </m:e>
                      <m:sup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b>
                        </m:sSub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zh-TW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7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13" y="5061429"/>
            <a:ext cx="776386" cy="1432961"/>
          </a:xfrm>
          <a:prstGeom prst="rect">
            <a:avLst/>
          </a:prstGeom>
        </p:spPr>
      </p:pic>
      <p:sp>
        <p:nvSpPr>
          <p:cNvPr id="8" name="乘號 7"/>
          <p:cNvSpPr/>
          <p:nvPr/>
        </p:nvSpPr>
        <p:spPr>
          <a:xfrm>
            <a:off x="6938753" y="4646973"/>
            <a:ext cx="2259106" cy="2211027"/>
          </a:xfrm>
          <a:prstGeom prst="mathMultiply">
            <a:avLst>
              <a:gd name="adj1" fmla="val 4058"/>
            </a:avLst>
          </a:prstGeom>
          <a:solidFill>
            <a:srgbClr val="FF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41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108141" y="4804744"/>
            <a:ext cx="1990165" cy="175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UHF EPC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Physical </a:t>
            </a: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tags communicate by “backscattering” signals that are concurrent with reader transmissions, and use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variety of frequencies and encodings under the control of the reader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MAC 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tags use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variation on slotted Aloha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to solve the multi-access problem in a setting where readers can hear tags but tags cannot hear each other.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3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Physical </a:t>
            </a: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tags communicate by “backscattering” signals that are concurrent with reader transmissions, and use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variety of frequencies and encodings under the control of the reader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MAC 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tags use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variation on slotted Aloha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to solve the multi-access problem in a setting where readers can hear tags but tags cannot hear each other. 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-327895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UHF EPC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31681" y="1691861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6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Physical Layer </a:t>
            </a:r>
          </a:p>
        </p:txBody>
      </p:sp>
    </p:spTree>
    <p:extLst>
      <p:ext uri="{BB962C8B-B14F-4D97-AF65-F5344CB8AC3E}">
        <p14:creationId xmlns:p14="http://schemas.microsoft.com/office/powerpoint/2010/main" val="129053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6" y="2452536"/>
            <a:ext cx="3886200" cy="2552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07" y="1842524"/>
            <a:ext cx="642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1735360"/>
            <a:ext cx="3886200" cy="25527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539828"/>
            <a:ext cx="4864100" cy="1841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5199460" y="2070076"/>
            <a:ext cx="6169412" cy="3698577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992472" y="1842935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217459" y="5609855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341539" y="1691410"/>
            <a:ext cx="1830226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 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19450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883610" y="1684504"/>
            <a:ext cx="374950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96970" y="1682448"/>
            <a:ext cx="435910" cy="5629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341031" y="1681202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625511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89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MAC Layer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Based on Framed Slotted Aloha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Each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frame has a number of slots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ach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will reply in one randomly selected slot per frame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number of slots in the frame is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determined by the reader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can be varied on a per frame basis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80"/>
          <a:stretch/>
        </p:blipFill>
        <p:spPr>
          <a:xfrm>
            <a:off x="300027" y="2105839"/>
            <a:ext cx="3079991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5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</a:t>
                </a:r>
                <a:r>
                  <a:rPr kumimoji="1" lang="zh-TW" altLang="en-US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Rectangular 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 marL="11112" indent="0" algn="ctr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kumimoji="1" lang="en-US" altLang="zh-TW" sz="3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domain to Frequency domain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           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  <m:r>
                      <a:rPr kumimoji="1" lang="en-US" altLang="zh-TW" sz="3600" b="0" i="1" smtClean="0">
                        <a:latin typeface="Cambria Math" charset="0"/>
                      </a:rPr>
                      <m:t>𝑌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)⋯</m:t>
                    </m:r>
                  </m:oMath>
                </a14:m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Polar</a:t>
                </a:r>
                <a:r>
                  <a:rPr kumimoji="1" lang="zh-TW" altLang="en-US" sz="3200" dirty="0" smtClean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TW" sz="3200" dirty="0">
                    <a:solidFill>
                      <a:schemeClr val="accent1"/>
                    </a:solidFill>
                  </a:rPr>
                  <a:t>F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orm</a:t>
                </a:r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4403557" y="5486400"/>
            <a:ext cx="2382253" cy="894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84922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2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5" r="62372"/>
          <a:stretch/>
        </p:blipFill>
        <p:spPr>
          <a:xfrm>
            <a:off x="3445329" y="2105839"/>
            <a:ext cx="1208314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8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4" r="20742"/>
          <a:stretch/>
        </p:blipFill>
        <p:spPr>
          <a:xfrm>
            <a:off x="4620985" y="2105839"/>
            <a:ext cx="4849586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7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7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65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" t="3929" r="7268" b="6435"/>
          <a:stretch/>
        </p:blipFill>
        <p:spPr>
          <a:xfrm>
            <a:off x="2043955" y="104278"/>
            <a:ext cx="8229600" cy="66354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96753" y="430308"/>
            <a:ext cx="1631576" cy="132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965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4984308" y="2123863"/>
            <a:ext cx="6169412" cy="36985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RN16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2703539"/>
            <a:ext cx="3886200" cy="255270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759391" y="1896722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002307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078013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70552" y="1807076"/>
            <a:ext cx="29920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9550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249672" y="1808622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2399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706872" y="1810179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9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1031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296152" y="1807778"/>
            <a:ext cx="41096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61912" y="1807778"/>
            <a:ext cx="3703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88854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16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423912" y="1807076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96271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82015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104632" y="1800019"/>
            <a:ext cx="38048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2875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4" r="138"/>
          <a:stretch/>
        </p:blipFill>
        <p:spPr>
          <a:xfrm>
            <a:off x="9421585" y="2105839"/>
            <a:ext cx="2432957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0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signals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receiving the command,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remaining tags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will: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ecrement </a:t>
            </a: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their slot counter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Respond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with a RN16 if their slot counter is set to 0.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process then repeats, with the number of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QueryRepeats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being equal to the number of slots set using the Q parameter. </a:t>
            </a:r>
            <a:endParaRPr lang="en-US" altLang="zh-TW" dirty="0"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9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is sent in time domain, but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processed in frequency domain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b="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in frequency domain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200" b="0" dirty="0" smtClean="0">
                    <a:ea typeface="Times New Roman" charset="0"/>
                    <a:cs typeface="Times New Roman" charset="0"/>
                  </a:rPr>
                  <a:t>			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𝑌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kumimoji="1" lang="en-US" altLang="zh-TW" sz="40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      	</a:t>
                </a:r>
                <a:r>
                  <a:rPr kumimoji="1" lang="en-US" altLang="zh-TW" sz="36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C</a:t>
                </a: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hannel</a:t>
                </a: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	    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</m:oMath>
                </a14:m>
                <a:endParaRPr kumimoji="1" lang="en-US" altLang="zh-TW" sz="36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	</a:t>
                </a:r>
                <a:r>
                  <a:rPr kumimoji="1" lang="en-US" altLang="zh-TW" sz="4000" dirty="0" smtClean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Phase</a:t>
                </a: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 	  	</a:t>
                </a:r>
                <a14:m>
                  <m:oMath xmlns:m="http://schemas.openxmlformats.org/officeDocument/2006/math">
                    <m:r>
                      <a:rPr kumimoji="1" lang="en-US" altLang="zh-TW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zh-TW" altLang="en-US" sz="4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2" y="2162123"/>
            <a:ext cx="12108036" cy="35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Fundamental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Michael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Buettner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, David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Wetherall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r>
              <a:rPr lang="en-US" altLang="zh-TW" b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14th ACM Int. Conf. on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endParaRPr lang="en-US" altLang="zh-TW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EPCglobal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radio-frequency identity protocols class-1 generation-2 uhf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protocol for communications at 860 mhz-960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mhz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version 2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.0.0. ,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5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Localization 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Jue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Dina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Katabi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Dude, where's my card?: RFID positioning that works with multipath and non-line of sight</a:t>
            </a:r>
            <a:r>
              <a:rPr lang="en-US" altLang="zh-TW" sz="2400" b="1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ACM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SIGCOMM,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2013</a:t>
            </a:r>
            <a:r>
              <a:rPr lang="en-US" altLang="zh-TW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Tracking 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Lei Yang,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Yekui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Tagoram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Real-Time Tracking of Mobile RFID Tags to High Precision Using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Devices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ACM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Int. Conf. on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2014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evice-free 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Wang, Jian Liu,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Yingying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Multi-Touch in the Air: Device-Free Finger Tracking and Gesture Recognition via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2018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fontAlgn="base"/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2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Search tags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Jihong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Yu, Wei Gong,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Jiangchuan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Liu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and Reliable Tag Search in Large-Scale RFID Systems: A Probabilistic Tree-based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2017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missing/unknown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tags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Muhammad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Shahzad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Alex X.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Liu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and Reliable Detection and Identification of Missing RFID Tags in the Wild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IEEE/ACM Transactions on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Networking, 2016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Lei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Xie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Wei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Wang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Detection via Physical Layer Analysis for Large-Scale RFID Systems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INFOCOM,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2016</a:t>
            </a:r>
            <a:endParaRPr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https://en.wikipedia.org/wiki/Friis_transmission_equation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6" tooltip="https://en.wikipedia.org/wiki/Path_loss"/>
              </a:rPr>
              <a:t>https://en.wikipedia.org/wiki/Path_loss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7" tooltip="https://ccrma.stanford.edu/~jos/fp/Phase_Delay.html"/>
              </a:rPr>
              <a:t>https://ccrma.stanford.edu/~jos/fp/Phase_Delay.html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8" tooltip="https://en.wikipedia.org/wiki/Communication_channel"/>
              </a:rPr>
              <a:t>https://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8" tooltip="https://en.wikipedia.org/wiki/Communication_channel"/>
              </a:rPr>
              <a:t>en.wikipedia.org/wiki/Communication_channel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u="sng" dirty="0">
                <a:hlinkClick r:id="rId9"/>
              </a:rPr>
              <a:t>https://</a:t>
            </a:r>
            <a:r>
              <a:rPr lang="en-US" altLang="zh-TW" u="sng" dirty="0" smtClean="0">
                <a:hlinkClick r:id="rId9"/>
              </a:rPr>
              <a:t>en.wikipedia.org/wiki/Fading</a:t>
            </a:r>
            <a:endParaRPr lang="en-US" altLang="zh-TW" dirty="0"/>
          </a:p>
          <a:p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www.sengpielaudio.com/calculator-timedelayphase.html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EPC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protocols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Class-1 Gen2 UHF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 for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communications</a:t>
            </a: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Phase Delay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</p:spPr>
            <p:txBody>
              <a:bodyPr/>
              <a:lstStyle/>
              <a:p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Phase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frequency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is the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time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 marL="11112" indent="0">
                  <a:lnSpc>
                    <a:spcPct val="200000"/>
                  </a:lnSpc>
                  <a:buNone/>
                </a:pPr>
                <a:r>
                  <a:rPr kumimoji="1" lang="en-US" altLang="zh-TW" sz="3600" dirty="0" smtClean="0">
                    <a:ea typeface="Cambria Math" charset="0"/>
                    <a:cs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36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i="1" dirty="0" smtClean="0">
                  <a:latin typeface="Cambria Math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dirty="0" smtClean="0"/>
                  <a:t>   </a:t>
                </a:r>
                <a14:m>
                  <m:oMath xmlns:m="http://schemas.openxmlformats.org/officeDocument/2006/math">
                    <m:r>
                      <a:rPr kumimoji="1" lang="en-US" altLang="zh-TW" sz="3600" i="1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i="1">
                        <a:latin typeface="Cambria Math" charset="0"/>
                      </a:rPr>
                      <m:t>= 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Times New Roman" charset="0"/>
                    <a:cs typeface="Times New Roman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=−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num>
                      <m:den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den>
                    </m:f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  <a:blipFill rotWithShape="0">
                <a:blip r:embed="rId3"/>
                <a:stretch>
                  <a:fillRect l="-1713" t="-2116" b="-2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98" y="3149802"/>
            <a:ext cx="6139284" cy="28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0" name="內容版面配置區 5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769641"/>
            <a:ext cx="7117527" cy="4611687"/>
          </a:xfrm>
        </p:spPr>
      </p:pic>
      <p:cxnSp>
        <p:nvCxnSpPr>
          <p:cNvPr id="62" name="直線接點 61"/>
          <p:cNvCxnSpPr/>
          <p:nvPr/>
        </p:nvCxnSpPr>
        <p:spPr>
          <a:xfrm>
            <a:off x="5915756" y="4555158"/>
            <a:ext cx="1537131" cy="583227"/>
          </a:xfrm>
          <a:prstGeom prst="line">
            <a:avLst/>
          </a:prstGeom>
          <a:ln w="12700">
            <a:solidFill>
              <a:srgbClr val="F60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6795896" y="4410655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  <a:endParaRPr lang="en-US" altLang="zh-TW" sz="280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altLang="zh-TW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Large-scale</a:t>
            </a:r>
            <a:r>
              <a:rPr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1" name="直線箭頭接點 70"/>
          <p:cNvCxnSpPr/>
          <p:nvPr/>
        </p:nvCxnSpPr>
        <p:spPr>
          <a:xfrm flipV="1">
            <a:off x="6206515" y="2909152"/>
            <a:ext cx="1246372" cy="506496"/>
          </a:xfrm>
          <a:prstGeom prst="straightConnector1">
            <a:avLst/>
          </a:prstGeom>
          <a:ln w="12700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6805101" y="2147219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</a:p>
          <a:p>
            <a:pPr algn="ctr"/>
            <a:r>
              <a:rPr lang="en-US" altLang="zh-TW" sz="3200" b="1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Small-scale</a:t>
            </a:r>
            <a:r>
              <a:rPr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8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transmission power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</a:t>
                </a:r>
                <a:r>
                  <a:rPr kumimoji="1" lang="en-US" altLang="zh-TW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received </a:t>
                </a:r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power</a:t>
                </a:r>
                <a:endParaRPr kumimoji="1" lang="zh-TW" altLang="en-US" sz="28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  <a:blipFill rotWithShape="0">
                <a:blip r:embed="rId4"/>
                <a:stretch>
                  <a:fillRect t="-5732" r="-2349" b="-178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01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5918</TotalTime>
  <Words>2558</Words>
  <Application>Microsoft Macintosh PowerPoint</Application>
  <PresentationFormat>寬螢幕</PresentationFormat>
  <Paragraphs>710</Paragraphs>
  <Slides>74</Slides>
  <Notes>72</Notes>
  <HiddenSlides>3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74</vt:i4>
      </vt:variant>
    </vt:vector>
  </HeadingPairs>
  <TitlesOfParts>
    <vt:vector size="85" baseType="lpstr">
      <vt:lpstr>Calibri</vt:lpstr>
      <vt:lpstr>Cambria Math</vt:lpstr>
      <vt:lpstr>Helvetica</vt:lpstr>
      <vt:lpstr>Mangal</vt:lpstr>
      <vt:lpstr>Times New Roman</vt:lpstr>
      <vt:lpstr>Tw Cen MT Condensed</vt:lpstr>
      <vt:lpstr>微軟正黑體</vt:lpstr>
      <vt:lpstr>新細明體</vt:lpstr>
      <vt:lpstr>標楷體</vt:lpstr>
      <vt:lpstr>Arial</vt:lpstr>
      <vt:lpstr>NSSLAB</vt:lpstr>
      <vt:lpstr>Freshman Training Course Signal</vt:lpstr>
      <vt:lpstr>Outline</vt:lpstr>
      <vt:lpstr>Outline</vt:lpstr>
      <vt:lpstr>Signal Representation</vt:lpstr>
      <vt:lpstr>Linear Channels</vt:lpstr>
      <vt:lpstr>Linear Channels</vt:lpstr>
      <vt:lpstr>Channel</vt:lpstr>
      <vt:lpstr>Phase Delay</vt:lpstr>
      <vt:lpstr>Channel Fading</vt:lpstr>
      <vt:lpstr>PowerPoint 簡報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PowerPoint 簡報</vt:lpstr>
      <vt:lpstr>Path Loss</vt:lpstr>
      <vt:lpstr>Outline</vt:lpstr>
      <vt:lpstr>Why Friis’ Formula</vt:lpstr>
      <vt:lpstr>Friis’ Original Formula</vt:lpstr>
      <vt:lpstr>Contemporary Formula</vt:lpstr>
      <vt:lpstr>Contemporary Formula</vt:lpstr>
      <vt:lpstr>Directivities</vt:lpstr>
      <vt:lpstr>Isotropic Radiator</vt:lpstr>
      <vt:lpstr>PowerPoint 簡報</vt:lpstr>
      <vt:lpstr>Channel Fading Summary</vt:lpstr>
      <vt:lpstr>PowerPoint 簡報</vt:lpstr>
      <vt:lpstr>PowerPoint 簡報</vt:lpstr>
      <vt:lpstr>Outline</vt:lpstr>
      <vt:lpstr>PowerPoint 簡報</vt:lpstr>
      <vt:lpstr>RFID Standard</vt:lpstr>
      <vt:lpstr>RFID Reading Frequency</vt:lpstr>
      <vt:lpstr>RFID Reading Frequency</vt:lpstr>
      <vt:lpstr>RFID Setting</vt:lpstr>
      <vt:lpstr>RFID Setting</vt:lpstr>
      <vt:lpstr>RFID Setting</vt:lpstr>
      <vt:lpstr>RFID Setting</vt:lpstr>
      <vt:lpstr>PowerPoint 簡報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UHF EPC</vt:lpstr>
      <vt:lpstr>UHF EPC</vt:lpstr>
      <vt:lpstr>FM0</vt:lpstr>
      <vt:lpstr>FM0</vt:lpstr>
      <vt:lpstr>MAC Layer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PowerPoint 簡報</vt:lpstr>
      <vt:lpstr>RN16</vt:lpstr>
      <vt:lpstr>Query round</vt:lpstr>
      <vt:lpstr>Query round</vt:lpstr>
      <vt:lpstr>Query round</vt:lpstr>
      <vt:lpstr>Query round</vt:lpstr>
      <vt:lpstr>Related Work </vt:lpstr>
      <vt:lpstr>Related Work </vt:lpstr>
      <vt:lpstr>Related Work 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959</cp:revision>
  <dcterms:created xsi:type="dcterms:W3CDTF">2018-06-25T02:04:20Z</dcterms:created>
  <dcterms:modified xsi:type="dcterms:W3CDTF">2018-07-31T07:38:04Z</dcterms:modified>
</cp:coreProperties>
</file>